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webp"/><Relationship Id="rId2" Type="http://schemas.openxmlformats.org/officeDocument/2006/relationships/image" Target="../media/image-1-2.webp"/><Relationship Id="rId3" Type="http://schemas.openxmlformats.org/officeDocument/2006/relationships/image" Target="../media/image-1-3.webp"/><Relationship Id="rId4" Type="http://schemas.openxmlformats.org/officeDocument/2006/relationships/image" Target="../media/image-1-4.webp"/><Relationship Id="rId5" Type="http://schemas.openxmlformats.org/officeDocument/2006/relationships/image" Target="../media/image-1-5.png"/><Relationship Id="rId6" Type="http://schemas.openxmlformats.org/officeDocument/2006/relationships/image" Target="../media/image-1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image" Target="../media/image-10-3.png"/><Relationship Id="rId4" Type="http://schemas.openxmlformats.org/officeDocument/2006/relationships/image" Target="../media/image-10-4.svg"/><Relationship Id="rId5" Type="http://schemas.openxmlformats.org/officeDocument/2006/relationships/image" Target="../media/image-10-5.webp"/><Relationship Id="rId6" Type="http://schemas.openxmlformats.org/officeDocument/2006/relationships/image" Target="../media/image-10-6.png"/><Relationship Id="rId7" Type="http://schemas.openxmlformats.org/officeDocument/2006/relationships/image" Target="../media/image-10-7.svg"/><Relationship Id="rId8" Type="http://schemas.openxmlformats.org/officeDocument/2006/relationships/image" Target="../media/image-10-8.webp"/><Relationship Id="rId9" Type="http://schemas.openxmlformats.org/officeDocument/2006/relationships/image" Target="../media/image-10-9.png"/><Relationship Id="rId10" Type="http://schemas.openxmlformats.org/officeDocument/2006/relationships/image" Target="../media/image-10-10.sv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image" Target="../media/image-11-3.png"/><Relationship Id="rId4" Type="http://schemas.openxmlformats.org/officeDocument/2006/relationships/image" Target="../media/image-11-4.svg"/><Relationship Id="rId5" Type="http://schemas.openxmlformats.org/officeDocument/2006/relationships/image" Target="../media/image-11-5.png"/><Relationship Id="rId6" Type="http://schemas.openxmlformats.org/officeDocument/2006/relationships/image" Target="../media/image-11-6.svg"/><Relationship Id="rId7" Type="http://schemas.openxmlformats.org/officeDocument/2006/relationships/image" Target="../media/image-11-7.png"/><Relationship Id="rId8" Type="http://schemas.openxmlformats.org/officeDocument/2006/relationships/image" Target="../media/image-11-8.svg"/><Relationship Id="rId9" Type="http://schemas.openxmlformats.org/officeDocument/2006/relationships/image" Target="../media/image-11-9.png"/><Relationship Id="rId10" Type="http://schemas.openxmlformats.org/officeDocument/2006/relationships/image" Target="../media/image-11-10.sv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webp"/><Relationship Id="rId2" Type="http://schemas.openxmlformats.org/officeDocument/2006/relationships/image" Target="../media/image-12-2.png"/><Relationship Id="rId3" Type="http://schemas.openxmlformats.org/officeDocument/2006/relationships/image" Target="../media/image-12-3.svg"/><Relationship Id="rId4" Type="http://schemas.openxmlformats.org/officeDocument/2006/relationships/image" Target="../media/image-12-4.png"/><Relationship Id="rId5" Type="http://schemas.openxmlformats.org/officeDocument/2006/relationships/image" Target="../media/image-12-5.svg"/><Relationship Id="rId6" Type="http://schemas.openxmlformats.org/officeDocument/2006/relationships/image" Target="../media/image-12-6.png"/><Relationship Id="rId7" Type="http://schemas.openxmlformats.org/officeDocument/2006/relationships/image" Target="../media/image-12-7.sv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webp"/><Relationship Id="rId4" Type="http://schemas.openxmlformats.org/officeDocument/2006/relationships/image" Target="../media/image-13-4.png"/><Relationship Id="rId5" Type="http://schemas.openxmlformats.org/officeDocument/2006/relationships/image" Target="../media/image-13-5.svg"/><Relationship Id="rId6" Type="http://schemas.openxmlformats.org/officeDocument/2006/relationships/image" Target="../media/image-13-6.png"/><Relationship Id="rId7" Type="http://schemas.openxmlformats.org/officeDocument/2006/relationships/image" Target="../media/image-13-7.svg"/><Relationship Id="rId8" Type="http://schemas.openxmlformats.org/officeDocument/2006/relationships/image" Target="../media/image-13-8.png"/><Relationship Id="rId9" Type="http://schemas.openxmlformats.org/officeDocument/2006/relationships/image" Target="../media/image-13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image" Target="../media/image-14-3.webp"/><Relationship Id="rId4" Type="http://schemas.openxmlformats.org/officeDocument/2006/relationships/image" Target="../media/image-14-4.webp"/><Relationship Id="rId5" Type="http://schemas.openxmlformats.org/officeDocument/2006/relationships/image" Target="../media/image-14-5.png"/><Relationship Id="rId6" Type="http://schemas.openxmlformats.org/officeDocument/2006/relationships/image" Target="../media/image-14-6.svg"/><Relationship Id="rId7" Type="http://schemas.openxmlformats.org/officeDocument/2006/relationships/image" Target="../media/image-14-7.png"/><Relationship Id="rId8" Type="http://schemas.openxmlformats.org/officeDocument/2006/relationships/image" Target="../media/image-14-8.svg"/><Relationship Id="rId9" Type="http://schemas.openxmlformats.org/officeDocument/2006/relationships/image" Target="../media/image-14-9.png"/><Relationship Id="rId10" Type="http://schemas.openxmlformats.org/officeDocument/2006/relationships/image" Target="../media/image-14-10.sv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image" Target="../media/image-15-3.png"/><Relationship Id="rId4" Type="http://schemas.openxmlformats.org/officeDocument/2006/relationships/image" Target="../media/image-15-4.svg"/><Relationship Id="rId5" Type="http://schemas.openxmlformats.org/officeDocument/2006/relationships/image" Target="../media/image-15-5.png"/><Relationship Id="rId6" Type="http://schemas.openxmlformats.org/officeDocument/2006/relationships/image" Target="../media/image-15-6.svg"/><Relationship Id="rId7" Type="http://schemas.openxmlformats.org/officeDocument/2006/relationships/image" Target="../media/image-15-7.png"/><Relationship Id="rId8" Type="http://schemas.openxmlformats.org/officeDocument/2006/relationships/image" Target="../media/image-15-8.svg"/><Relationship Id="rId9" Type="http://schemas.openxmlformats.org/officeDocument/2006/relationships/image" Target="../media/image-15-9.png"/><Relationship Id="rId10" Type="http://schemas.openxmlformats.org/officeDocument/2006/relationships/image" Target="../media/image-15-10.sv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sv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svg"/><Relationship Id="rId15" Type="http://schemas.openxmlformats.org/officeDocument/2006/relationships/image" Target="../media/image-15-15.png"/><Relationship Id="rId16" Type="http://schemas.openxmlformats.org/officeDocument/2006/relationships/image" Target="../media/image-15-16.svg"/><Relationship Id="rId17" Type="http://schemas.openxmlformats.org/officeDocument/2006/relationships/image" Target="../media/image-15-17.png"/><Relationship Id="rId18" Type="http://schemas.openxmlformats.org/officeDocument/2006/relationships/image" Target="../media/image-15-18.svg"/><Relationship Id="rId19" Type="http://schemas.openxmlformats.org/officeDocument/2006/relationships/image" Target="../media/image-15-19.png"/><Relationship Id="rId20" Type="http://schemas.openxmlformats.org/officeDocument/2006/relationships/image" Target="../media/image-15-20.sv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image" Target="../media/image-16-3.png"/><Relationship Id="rId4" Type="http://schemas.openxmlformats.org/officeDocument/2006/relationships/image" Target="../media/image-16-4.svg"/><Relationship Id="rId5" Type="http://schemas.openxmlformats.org/officeDocument/2006/relationships/image" Target="../media/image-16-5.png"/><Relationship Id="rId6" Type="http://schemas.openxmlformats.org/officeDocument/2006/relationships/image" Target="../media/image-16-6.svg"/><Relationship Id="rId7" Type="http://schemas.openxmlformats.org/officeDocument/2006/relationships/image" Target="../media/image-16-7.png"/><Relationship Id="rId8" Type="http://schemas.openxmlformats.org/officeDocument/2006/relationships/image" Target="../media/image-16-8.svg"/><Relationship Id="rId9" Type="http://schemas.openxmlformats.org/officeDocument/2006/relationships/image" Target="../media/image-16-9.png"/><Relationship Id="rId10" Type="http://schemas.openxmlformats.org/officeDocument/2006/relationships/image" Target="../media/image-16-10.sv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sv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sv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webp"/><Relationship Id="rId2" Type="http://schemas.openxmlformats.org/officeDocument/2006/relationships/image" Target="../media/image-17-2.webp"/><Relationship Id="rId3" Type="http://schemas.openxmlformats.org/officeDocument/2006/relationships/image" Target="../media/image-17-3.webp"/><Relationship Id="rId4" Type="http://schemas.openxmlformats.org/officeDocument/2006/relationships/image" Target="../media/image-17-4.webp"/><Relationship Id="rId5" Type="http://schemas.openxmlformats.org/officeDocument/2006/relationships/image" Target="../media/image-17-5.png"/><Relationship Id="rId6" Type="http://schemas.openxmlformats.org/officeDocument/2006/relationships/image" Target="../media/image-17-6.svg"/><Relationship Id="rId7" Type="http://schemas.openxmlformats.org/officeDocument/2006/relationships/image" Target="../media/image-17-7.png"/><Relationship Id="rId8" Type="http://schemas.openxmlformats.org/officeDocument/2006/relationships/image" Target="../media/image-17-8.svg"/><Relationship Id="rId9" Type="http://schemas.openxmlformats.org/officeDocument/2006/relationships/image" Target="../media/image-17-9.png"/><Relationship Id="rId10" Type="http://schemas.openxmlformats.org/officeDocument/2006/relationships/image" Target="../media/image-17-10.sv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sv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sv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image" Target="../media/image-18-3.webp"/><Relationship Id="rId4" Type="http://schemas.openxmlformats.org/officeDocument/2006/relationships/image" Target="../media/image-18-4.webp"/><Relationship Id="rId5" Type="http://schemas.openxmlformats.org/officeDocument/2006/relationships/image" Target="../media/image-18-5.webp"/><Relationship Id="rId6" Type="http://schemas.openxmlformats.org/officeDocument/2006/relationships/image" Target="../media/image-18-6.webp"/><Relationship Id="rId7" Type="http://schemas.openxmlformats.org/officeDocument/2006/relationships/image" Target="../media/image-18-7.png"/><Relationship Id="rId8" Type="http://schemas.openxmlformats.org/officeDocument/2006/relationships/image" Target="../media/image-18-8.svg"/><Relationship Id="rId9" Type="http://schemas.openxmlformats.org/officeDocument/2006/relationships/image" Target="../media/image-18-9.png"/><Relationship Id="rId10" Type="http://schemas.openxmlformats.org/officeDocument/2006/relationships/image" Target="../media/image-18-10.sv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image" Target="../media/image-2-3.png"/><Relationship Id="rId4" Type="http://schemas.openxmlformats.org/officeDocument/2006/relationships/image" Target="../media/image-2-4.svg"/><Relationship Id="rId5" Type="http://schemas.openxmlformats.org/officeDocument/2006/relationships/image" Target="../media/image-2-5.png"/><Relationship Id="rId6" Type="http://schemas.openxmlformats.org/officeDocument/2006/relationships/image" Target="../media/image-2-6.sv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image" Target="../media/image-3-6.svg"/><Relationship Id="rId7" Type="http://schemas.openxmlformats.org/officeDocument/2006/relationships/image" Target="../media/image-3-7.png"/><Relationship Id="rId8" Type="http://schemas.openxmlformats.org/officeDocument/2006/relationships/image" Target="../media/image-3-8.svg"/><Relationship Id="rId9" Type="http://schemas.openxmlformats.org/officeDocument/2006/relationships/image" Target="../media/image-3-9.png"/><Relationship Id="rId10" Type="http://schemas.openxmlformats.org/officeDocument/2006/relationships/image" Target="../media/image-3-10.svg"/><Relationship Id="rId11" Type="http://schemas.openxmlformats.org/officeDocument/2006/relationships/image" Target="../media/image-3-11.png"/><Relationship Id="rId12" Type="http://schemas.openxmlformats.org/officeDocument/2006/relationships/image" Target="../media/image-3-12.sv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7.png"/><Relationship Id="rId8" Type="http://schemas.openxmlformats.org/officeDocument/2006/relationships/image" Target="../media/image-4-8.svg"/><Relationship Id="rId9" Type="http://schemas.openxmlformats.org/officeDocument/2006/relationships/image" Target="../media/image-4-9.png"/><Relationship Id="rId10" Type="http://schemas.openxmlformats.org/officeDocument/2006/relationships/image" Target="../media/image-4-10.svg"/><Relationship Id="rId11" Type="http://schemas.openxmlformats.org/officeDocument/2006/relationships/image" Target="../media/image-4-11.png"/><Relationship Id="rId12" Type="http://schemas.openxmlformats.org/officeDocument/2006/relationships/image" Target="../media/image-4-12.svg"/><Relationship Id="rId13" Type="http://schemas.openxmlformats.org/officeDocument/2006/relationships/image" Target="../media/image-4-13.png"/><Relationship Id="rId14" Type="http://schemas.openxmlformats.org/officeDocument/2006/relationships/image" Target="../media/image-4-14.svg"/><Relationship Id="rId15" Type="http://schemas.openxmlformats.org/officeDocument/2006/relationships/image" Target="../media/image-4-15.png"/><Relationship Id="rId16" Type="http://schemas.openxmlformats.org/officeDocument/2006/relationships/image" Target="../media/image-4-16.svg"/><Relationship Id="rId17" Type="http://schemas.openxmlformats.org/officeDocument/2006/relationships/image" Target="../media/image-4-17.png"/><Relationship Id="rId18" Type="http://schemas.openxmlformats.org/officeDocument/2006/relationships/image" Target="../media/image-4-18.svg"/><Relationship Id="rId19" Type="http://schemas.openxmlformats.org/officeDocument/2006/relationships/image" Target="../media/image-4-19.png"/><Relationship Id="rId20" Type="http://schemas.openxmlformats.org/officeDocument/2006/relationships/image" Target="../media/image-4-20.svg"/><Relationship Id="rId21" Type="http://schemas.openxmlformats.org/officeDocument/2006/relationships/image" Target="../media/image-4-21.png"/><Relationship Id="rId22" Type="http://schemas.openxmlformats.org/officeDocument/2006/relationships/image" Target="../media/image-4-22.sv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webp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image" Target="../media/image-5-4.png"/><Relationship Id="rId5" Type="http://schemas.openxmlformats.org/officeDocument/2006/relationships/image" Target="../media/image-5-5.svg"/><Relationship Id="rId6" Type="http://schemas.openxmlformats.org/officeDocument/2006/relationships/image" Target="../media/image-5-6.png"/><Relationship Id="rId7" Type="http://schemas.openxmlformats.org/officeDocument/2006/relationships/image" Target="../media/image-5-7.svg"/><Relationship Id="rId8" Type="http://schemas.openxmlformats.org/officeDocument/2006/relationships/image" Target="../media/image-5-8.png"/><Relationship Id="rId9" Type="http://schemas.openxmlformats.org/officeDocument/2006/relationships/image" Target="../media/image-5-9.svg"/><Relationship Id="rId10" Type="http://schemas.openxmlformats.org/officeDocument/2006/relationships/image" Target="../media/image-5-10.png"/><Relationship Id="rId11" Type="http://schemas.openxmlformats.org/officeDocument/2006/relationships/image" Target="../media/image-5-11.sv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image" Target="../media/image-6-3.webp"/><Relationship Id="rId4" Type="http://schemas.openxmlformats.org/officeDocument/2006/relationships/image" Target="../media/image-6-4.png"/><Relationship Id="rId5" Type="http://schemas.openxmlformats.org/officeDocument/2006/relationships/image" Target="../media/image-6-5.svg"/><Relationship Id="rId6" Type="http://schemas.openxmlformats.org/officeDocument/2006/relationships/image" Target="../media/image-6-6.png"/><Relationship Id="rId7" Type="http://schemas.openxmlformats.org/officeDocument/2006/relationships/image" Target="../media/image-6-7.svg"/><Relationship Id="rId8" Type="http://schemas.openxmlformats.org/officeDocument/2006/relationships/image" Target="../media/image-6-8.png"/><Relationship Id="rId9" Type="http://schemas.openxmlformats.org/officeDocument/2006/relationships/image" Target="../media/image-6-9.svg"/><Relationship Id="rId10" Type="http://schemas.openxmlformats.org/officeDocument/2006/relationships/image" Target="../media/image-6-10.png"/><Relationship Id="rId11" Type="http://schemas.openxmlformats.org/officeDocument/2006/relationships/image" Target="../media/image-6-11.svg"/><Relationship Id="rId12" Type="http://schemas.openxmlformats.org/officeDocument/2006/relationships/image" Target="../media/image-6-12.png"/><Relationship Id="rId13" Type="http://schemas.openxmlformats.org/officeDocument/2006/relationships/image" Target="../media/image-6-13.svg"/><Relationship Id="rId14" Type="http://schemas.openxmlformats.org/officeDocument/2006/relationships/image" Target="../media/image-6-14.png"/><Relationship Id="rId15" Type="http://schemas.openxmlformats.org/officeDocument/2006/relationships/image" Target="../media/image-6-15.sv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webp"/><Relationship Id="rId2" Type="http://schemas.openxmlformats.org/officeDocument/2006/relationships/image" Target="../media/image-7-2.png"/><Relationship Id="rId3" Type="http://schemas.openxmlformats.org/officeDocument/2006/relationships/image" Target="../media/image-7-3.svg"/><Relationship Id="rId4" Type="http://schemas.openxmlformats.org/officeDocument/2006/relationships/image" Target="../media/image-7-4.png"/><Relationship Id="rId5" Type="http://schemas.openxmlformats.org/officeDocument/2006/relationships/image" Target="../media/image-7-5.svg"/><Relationship Id="rId6" Type="http://schemas.openxmlformats.org/officeDocument/2006/relationships/image" Target="../media/image-7-6.png"/><Relationship Id="rId7" Type="http://schemas.openxmlformats.org/officeDocument/2006/relationships/image" Target="../media/image-7-7.sv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image" Target="../media/image-8-5.webp"/><Relationship Id="rId6" Type="http://schemas.openxmlformats.org/officeDocument/2006/relationships/image" Target="../media/image-8-6.png"/><Relationship Id="rId7" Type="http://schemas.openxmlformats.org/officeDocument/2006/relationships/image" Target="../media/image-8-7.svg"/><Relationship Id="rId8" Type="http://schemas.openxmlformats.org/officeDocument/2006/relationships/image" Target="../media/image-8-8.png"/><Relationship Id="rId9" Type="http://schemas.openxmlformats.org/officeDocument/2006/relationships/image" Target="../media/image-8-9.svg"/><Relationship Id="rId10" Type="http://schemas.openxmlformats.org/officeDocument/2006/relationships/image" Target="../media/image-8-10.png"/><Relationship Id="rId11" Type="http://schemas.openxmlformats.org/officeDocument/2006/relationships/image" Target="../media/image-8-11.svg"/><Relationship Id="rId12" Type="http://schemas.openxmlformats.org/officeDocument/2006/relationships/image" Target="../media/image-8-12.png"/><Relationship Id="rId13" Type="http://schemas.openxmlformats.org/officeDocument/2006/relationships/image" Target="../media/image-8-13.sv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webp"/><Relationship Id="rId2" Type="http://schemas.openxmlformats.org/officeDocument/2006/relationships/image" Target="../media/image-9-2.webp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image" Target="../media/image-9-5.png"/><Relationship Id="rId6" Type="http://schemas.openxmlformats.org/officeDocument/2006/relationships/image" Target="../media/image-9-6.svg"/><Relationship Id="rId7" Type="http://schemas.openxmlformats.org/officeDocument/2006/relationships/image" Target="../media/image-9-7.png"/><Relationship Id="rId8" Type="http://schemas.openxmlformats.org/officeDocument/2006/relationships/image" Target="../media/image-9-8.sv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10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-10000" r="50000" b="11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243557">
                  <a:alpha val="60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15000" t="80000" r="85000" b="2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B2A4A"/>
              </a:gs>
              <a:gs pos="50000">
                <a:srgbClr val="162240"/>
              </a:gs>
              <a:gs pos="100000">
                <a:srgbClr val="1B2A4A"/>
              </a:gs>
            </a:gsLst>
            <a:lin ang="48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43470" y="4570809"/>
            <a:ext cx="9525" cy="429220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991005" y="4570809"/>
            <a:ext cx="9525" cy="429220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457325" y="2136428"/>
            <a:ext cx="1428750" cy="1785490"/>
          </a:xfrm>
          <a:prstGeom prst="roundRect">
            <a:avLst>
              <a:gd name="adj" fmla="val 6044"/>
            </a:avLst>
          </a:prstGeom>
          <a:noFill/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057525" y="2136428"/>
            <a:ext cx="1428750" cy="1785490"/>
          </a:xfrm>
          <a:prstGeom prst="roundRect">
            <a:avLst>
              <a:gd name="adj" fmla="val 6044"/>
            </a:avLst>
          </a:prstGeom>
          <a:noFill/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657725" y="2136428"/>
            <a:ext cx="1428750" cy="1785490"/>
          </a:xfrm>
          <a:prstGeom prst="roundRect">
            <a:avLst>
              <a:gd name="adj" fmla="val 6044"/>
            </a:avLst>
          </a:prstGeom>
          <a:noFill/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257925" y="2136428"/>
            <a:ext cx="1428750" cy="1785490"/>
          </a:xfrm>
          <a:prstGeom prst="roundRect">
            <a:avLst>
              <a:gd name="adj" fmla="val 6044"/>
            </a:avLst>
          </a:prstGeom>
          <a:noFill/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86101" y="559891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C5A55A"/>
              </a:gs>
              <a:gs pos="100000">
                <a:srgbClr val="C5A55A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2686587" y="709613"/>
            <a:ext cx="3770677" cy="859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223"/>
              </a:lnSpc>
              <a:spcAft>
                <a:spcPts val="680"/>
              </a:spcAft>
              <a:buNone/>
            </a:pPr>
            <a:r>
              <a:rPr lang="en-US" sz="2930" spc="-29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Teaching Righteousness</a:t>
            </a:r>
            <a:br/>
            <a:pPr algn="ctr" indent="0" marL="0">
              <a:lnSpc>
                <a:spcPts val="3223"/>
              </a:lnSpc>
              <a:spcAft>
                <a:spcPts val="680"/>
              </a:spcAft>
              <a:buNone/>
            </a:pPr>
            <a:r>
              <a:rPr lang="en-US" sz="2930" spc="-29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Through History</a:t>
            </a:r>
            <a:endParaRPr lang="en-US" sz="2930" dirty="0"/>
          </a:p>
        </p:txBody>
      </p:sp>
      <p:sp>
        <p:nvSpPr>
          <p:cNvPr id="13" name="Text 11"/>
          <p:cNvSpPr/>
          <p:nvPr/>
        </p:nvSpPr>
        <p:spPr>
          <a:xfrm>
            <a:off x="2538718" y="1614488"/>
            <a:ext cx="4066416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60"/>
              </a:lnSpc>
              <a:buNone/>
            </a:pPr>
            <a:r>
              <a:rPr lang="en-US" sz="1240" spc="25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History • Museum • SAT Skills</a:t>
            </a:r>
            <a:endParaRPr lang="en-US" sz="1240" dirty="0"/>
          </a:p>
        </p:txBody>
      </p:sp>
      <p:sp>
        <p:nvSpPr>
          <p:cNvPr id="14" name="Text 12"/>
          <p:cNvSpPr/>
          <p:nvPr/>
        </p:nvSpPr>
        <p:spPr>
          <a:xfrm>
            <a:off x="2071390" y="2122170"/>
            <a:ext cx="5001220" cy="2500610"/>
          </a:xfrm>
          <a:prstGeom prst="roundRect">
            <a:avLst>
              <a:gd name="adj" fmla="val 36567"/>
            </a:avLst>
          </a:prstGeom>
          <a:gradFill rotWithShape="1">
            <a:gsLst>
              <a:gs pos="0">
                <a:srgbClr val="C5A55A">
                  <a:alpha val="8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457325" y="2136428"/>
            <a:ext cx="1428750" cy="1785491"/>
          </a:xfrm>
          <a:prstGeom prst="roundRect">
            <a:avLst>
              <a:gd name="adj" fmla="val 6044"/>
            </a:avLst>
          </a:prstGeom>
        </p:spPr>
      </p:pic>
      <p:sp>
        <p:nvSpPr>
          <p:cNvPr id="16" name="Text 13"/>
          <p:cNvSpPr/>
          <p:nvPr/>
        </p:nvSpPr>
        <p:spPr>
          <a:xfrm>
            <a:off x="1993702" y="3979069"/>
            <a:ext cx="391597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GANDHI</a:t>
            </a:r>
            <a:endParaRPr lang="en-US" sz="68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057525" y="2136428"/>
            <a:ext cx="1428750" cy="1785491"/>
          </a:xfrm>
          <a:prstGeom prst="roundRect">
            <a:avLst>
              <a:gd name="adj" fmla="val 6044"/>
            </a:avLst>
          </a:prstGeom>
        </p:spPr>
      </p:pic>
      <p:sp>
        <p:nvSpPr>
          <p:cNvPr id="18" name="Text 14"/>
          <p:cNvSpPr/>
          <p:nvPr/>
        </p:nvSpPr>
        <p:spPr>
          <a:xfrm>
            <a:off x="3551486" y="3979069"/>
            <a:ext cx="484912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MANDELA</a:t>
            </a:r>
            <a:endParaRPr lang="en-US" sz="680" dirty="0"/>
          </a:p>
        </p:txBody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657725" y="2136428"/>
            <a:ext cx="1428750" cy="1785491"/>
          </a:xfrm>
          <a:prstGeom prst="roundRect">
            <a:avLst>
              <a:gd name="adj" fmla="val 6044"/>
            </a:avLst>
          </a:prstGeom>
        </p:spPr>
      </p:pic>
      <p:sp>
        <p:nvSpPr>
          <p:cNvPr id="20" name="Text 15"/>
          <p:cNvSpPr/>
          <p:nvPr/>
        </p:nvSpPr>
        <p:spPr>
          <a:xfrm>
            <a:off x="5179814" y="3979069"/>
            <a:ext cx="423029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TUBMAN</a:t>
            </a:r>
            <a:endParaRPr lang="en-US" sz="680" dirty="0"/>
          </a:p>
        </p:txBody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6257925" y="2136428"/>
            <a:ext cx="1428750" cy="1785491"/>
          </a:xfrm>
          <a:prstGeom prst="roundRect">
            <a:avLst>
              <a:gd name="adj" fmla="val 6044"/>
            </a:avLst>
          </a:prstGeom>
        </p:spPr>
      </p:pic>
      <p:sp>
        <p:nvSpPr>
          <p:cNvPr id="22" name="Text 16"/>
          <p:cNvSpPr/>
          <p:nvPr/>
        </p:nvSpPr>
        <p:spPr>
          <a:xfrm>
            <a:off x="6696521" y="3979069"/>
            <a:ext cx="606713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ROOSEVELT</a:t>
            </a:r>
            <a:endParaRPr lang="en-US" sz="680" dirty="0"/>
          </a:p>
        </p:txBody>
      </p:sp>
      <p:sp>
        <p:nvSpPr>
          <p:cNvPr id="23" name="Text 17"/>
          <p:cNvSpPr/>
          <p:nvPr/>
        </p:nvSpPr>
        <p:spPr>
          <a:xfrm>
            <a:off x="2793355" y="4499670"/>
            <a:ext cx="285750" cy="7590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18"/>
          <p:cNvSpPr/>
          <p:nvPr/>
        </p:nvSpPr>
        <p:spPr>
          <a:xfrm>
            <a:off x="3055553" y="4423470"/>
            <a:ext cx="3032745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260"/>
              </a:lnSpc>
              <a:buNone/>
            </a:pPr>
            <a:r>
              <a:rPr lang="en-US" sz="840" spc="5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Righteousness Museum </a:t>
            </a:r>
            <a:pPr algn="ctr" indent="0" marL="0">
              <a:lnSpc>
                <a:spcPts val="1260"/>
              </a:lnSpc>
              <a:buNone/>
            </a:pPr>
            <a:r>
              <a:rPr lang="en-US" sz="840" spc="50" kern="0" dirty="0">
                <a:solidFill>
                  <a:srgbClr val="C5A55A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</a:t>
            </a:r>
            <a:pPr algn="ctr" indent="0" marL="0">
              <a:lnSpc>
                <a:spcPts val="1260"/>
              </a:lnSpc>
              <a:buNone/>
            </a:pPr>
            <a:r>
              <a:rPr lang="en-US" sz="840" spc="5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pPr algn="ctr" indent="0" marL="0">
              <a:lnSpc>
                <a:spcPts val="1260"/>
              </a:lnSpc>
              <a:buNone/>
            </a:pPr>
            <a:r>
              <a:rPr lang="en-US" sz="840" b="1" spc="5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wiserighteous.org</a:t>
            </a:r>
            <a:endParaRPr lang="en-US" sz="840" dirty="0"/>
          </a:p>
        </p:txBody>
      </p:sp>
      <p:sp>
        <p:nvSpPr>
          <p:cNvPr id="25" name="Text 19"/>
          <p:cNvSpPr/>
          <p:nvPr/>
        </p:nvSpPr>
        <p:spPr>
          <a:xfrm>
            <a:off x="6064746" y="4499670"/>
            <a:ext cx="285750" cy="7590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0"/>
          <p:cNvSpPr/>
          <p:nvPr/>
        </p:nvSpPr>
        <p:spPr>
          <a:xfrm>
            <a:off x="7487989" y="228600"/>
            <a:ext cx="1397666" cy="223391"/>
          </a:xfrm>
          <a:prstGeom prst="roundRect">
            <a:avLst>
              <a:gd name="adj" fmla="val 64242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218668" tIns="43180" rIns="100330" bIns="43180" rtlCol="0" anchor="ctr"/>
          <a:lstStyle/>
          <a:p>
            <a:pPr algn="l" indent="0" marL="0">
              <a:buNone/>
            </a:pPr>
            <a:r>
              <a:rPr lang="en-US" sz="620" b="1" spc="5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PREP INTEGRATED</a:t>
            </a:r>
            <a:endParaRPr lang="en-US" sz="620" dirty="0"/>
          </a:p>
        </p:txBody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9110" y="274002"/>
            <a:ext cx="132588" cy="132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4000"/>
                </a:srgbClr>
              </a:gs>
              <a:gs pos="50000">
                <a:srgbClr val="000000">
                  <a:alpha val="0"/>
                </a:srgbClr>
              </a:gs>
            </a:gsLst>
            <a:path path="circle">
              <a:fillToRect l="80000" t="20000" r="20000" b="8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4000"/>
                </a:srgbClr>
              </a:gs>
              <a:gs pos="50000">
                <a:srgbClr val="000000">
                  <a:alpha val="0"/>
                </a:srgbClr>
              </a:gs>
            </a:gsLst>
            <a:path path="circle">
              <a:fillToRect l="20000" t="80000" r="80000" b="2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81595" y="1342132"/>
            <a:ext cx="4095159" cy="21580"/>
          </a:xfrm>
          <a:custGeom>
            <a:avLst/>
            <a:gdLst/>
            <a:ahLst/>
            <a:cxnLst/>
            <a:rect l="l" t="t" r="r" b="b"/>
            <a:pathLst>
              <a:path w="4095159" h="21580">
                <a:moveTo>
                  <a:pt x="86360" y="0"/>
                </a:moveTo>
                <a:lnTo>
                  <a:pt x="4008799" y="0"/>
                </a:lnTo>
                <a:lnTo>
                  <a:pt x="4030215" y="2698"/>
                </a:lnTo>
                <a:lnTo>
                  <a:pt x="4038845" y="5395"/>
                </a:lnTo>
                <a:lnTo>
                  <a:pt x="4045299" y="8093"/>
                </a:lnTo>
                <a:lnTo>
                  <a:pt x="4050599" y="10790"/>
                </a:lnTo>
                <a:lnTo>
                  <a:pt x="4055142" y="13488"/>
                </a:lnTo>
                <a:lnTo>
                  <a:pt x="4059134" y="16185"/>
                </a:lnTo>
                <a:lnTo>
                  <a:pt x="4062696" y="18883"/>
                </a:lnTo>
                <a:lnTo>
                  <a:pt x="4065910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667250" y="1342132"/>
            <a:ext cx="4095159" cy="21580"/>
          </a:xfrm>
          <a:custGeom>
            <a:avLst/>
            <a:gdLst/>
            <a:ahLst/>
            <a:cxnLst/>
            <a:rect l="l" t="t" r="r" b="b"/>
            <a:pathLst>
              <a:path w="4095159" h="21580">
                <a:moveTo>
                  <a:pt x="86360" y="0"/>
                </a:moveTo>
                <a:lnTo>
                  <a:pt x="4008799" y="0"/>
                </a:lnTo>
                <a:lnTo>
                  <a:pt x="4030215" y="2698"/>
                </a:lnTo>
                <a:lnTo>
                  <a:pt x="4038845" y="5395"/>
                </a:lnTo>
                <a:lnTo>
                  <a:pt x="4045299" y="8093"/>
                </a:lnTo>
                <a:lnTo>
                  <a:pt x="4050599" y="10790"/>
                </a:lnTo>
                <a:lnTo>
                  <a:pt x="4055142" y="13488"/>
                </a:lnTo>
                <a:lnTo>
                  <a:pt x="4059134" y="16185"/>
                </a:lnTo>
                <a:lnTo>
                  <a:pt x="4062696" y="18883"/>
                </a:lnTo>
                <a:lnTo>
                  <a:pt x="4065910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72070" y="257770"/>
            <a:ext cx="4393281" cy="2789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197"/>
              </a:lnSpc>
              <a:buNone/>
            </a:pPr>
            <a:r>
              <a:rPr lang="en-US" sz="1910" b="1" spc="-2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Paired Passages — Two Views on Justice</a:t>
            </a:r>
            <a:endParaRPr lang="en-US" sz="1910" dirty="0"/>
          </a:p>
        </p:txBody>
      </p:sp>
      <p:sp>
        <p:nvSpPr>
          <p:cNvPr id="7" name="Text 5"/>
          <p:cNvSpPr/>
          <p:nvPr/>
        </p:nvSpPr>
        <p:spPr>
          <a:xfrm>
            <a:off x="4592241" y="299442"/>
            <a:ext cx="2027807" cy="195411"/>
          </a:xfrm>
          <a:prstGeom prst="roundRect">
            <a:avLst>
              <a:gd name="adj" fmla="val 2209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204698" tIns="29210" rIns="86360" bIns="29210" rtlCol="0" anchor="ctr"/>
          <a:lstStyle/>
          <a:p>
            <a:pPr algn="l" indent="0" marL="0">
              <a:buNone/>
            </a:pPr>
            <a:r>
              <a:rPr lang="en-US" sz="62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SKILL: PAIRED PASSAGE ANALYSIS</a:t>
            </a:r>
            <a:endParaRPr lang="en-US" sz="62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371" y="330854"/>
            <a:ext cx="132588" cy="13258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372070" y="664815"/>
            <a:ext cx="8399859" cy="539651"/>
          </a:xfrm>
          <a:prstGeom prst="roundRect">
            <a:avLst>
              <a:gd name="adj" fmla="val 13179"/>
            </a:avLst>
          </a:prstGeom>
          <a:gradFill rotWithShape="1">
            <a:gsLst>
              <a:gs pos="0">
                <a:srgbClr val="C5A55A">
                  <a:alpha val="12000"/>
                </a:srgbClr>
              </a:gs>
              <a:gs pos="100000">
                <a:srgbClr val="243557">
                  <a:alpha val="60000"/>
                </a:srgbClr>
              </a:gs>
            </a:gsLst>
            <a:lin ang="2700000" scaled="1"/>
          </a:gra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539055" y="791766"/>
            <a:ext cx="285750" cy="285750"/>
          </a:xfrm>
          <a:prstGeom prst="roundRect">
            <a:avLst>
              <a:gd name="adj" fmla="val 24889"/>
            </a:avLst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562" y="868272"/>
            <a:ext cx="132588" cy="13258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39105" y="774650"/>
            <a:ext cx="7819156" cy="3359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Paired Passage Format: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Students read two passages on the same topic and compare the authors' 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perspectives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claims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</a:t>
            </a:r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Questions test the ability to identify each author's central argument and where they agree or disagree.</a:t>
            </a:r>
            <a:endParaRPr lang="en-US" sz="840" dirty="0"/>
          </a:p>
        </p:txBody>
      </p:sp>
      <p:sp>
        <p:nvSpPr>
          <p:cNvPr id="13" name="Text 9"/>
          <p:cNvSpPr/>
          <p:nvPr/>
        </p:nvSpPr>
        <p:spPr>
          <a:xfrm>
            <a:off x="372070" y="1332607"/>
            <a:ext cx="4114205" cy="3092053"/>
          </a:xfrm>
          <a:prstGeom prst="roundRect">
            <a:avLst>
              <a:gd name="adj" fmla="val 2793"/>
            </a:avLst>
          </a:prstGeom>
          <a:solidFill>
            <a:srgbClr val="243557"/>
          </a:solidFill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0"/>
          <p:cNvSpPr/>
          <p:nvPr/>
        </p:nvSpPr>
        <p:spPr>
          <a:xfrm>
            <a:off x="525066" y="1485602"/>
            <a:ext cx="677466" cy="177299"/>
          </a:xfrm>
          <a:prstGeom prst="roundRect">
            <a:avLst>
              <a:gd name="adj" fmla="val 16475"/>
            </a:avLst>
          </a:prstGeom>
          <a:solidFill>
            <a:srgbClr val="C5A55A">
              <a:alpha val="15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PASSAGE 1</a:t>
            </a:r>
            <a:endParaRPr lang="en-US" sz="620" dirty="0"/>
          </a:p>
        </p:txBody>
      </p:sp>
      <p:sp>
        <p:nvSpPr>
          <p:cNvPr id="15" name="Text 11"/>
          <p:cNvSpPr/>
          <p:nvPr/>
        </p:nvSpPr>
        <p:spPr>
          <a:xfrm>
            <a:off x="1273522" y="1496616"/>
            <a:ext cx="741447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Nonviolence</a:t>
            </a:r>
            <a:endParaRPr lang="en-US" sz="730" dirty="0"/>
          </a:p>
        </p:txBody>
      </p:sp>
      <p:sp>
        <p:nvSpPr>
          <p:cNvPr id="16" name="Text 12"/>
          <p:cNvSpPr/>
          <p:nvPr/>
        </p:nvSpPr>
        <p:spPr>
          <a:xfrm>
            <a:off x="525066" y="1733104"/>
            <a:ext cx="857250" cy="1071860"/>
          </a:xfrm>
          <a:prstGeom prst="roundRect">
            <a:avLst>
              <a:gd name="adj" fmla="val 8296"/>
            </a:avLst>
          </a:prstGeom>
          <a:noFill/>
          <a:ln w="9525">
            <a:solidFill>
              <a:srgbClr val="C5A55A">
                <a:alpha val="35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4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534591" y="1742629"/>
            <a:ext cx="838200" cy="1052810"/>
          </a:xfrm>
          <a:prstGeom prst="roundRect">
            <a:avLst>
              <a:gd name="adj" fmla="val 8485"/>
            </a:avLst>
          </a:prstGeom>
        </p:spPr>
      </p:pic>
      <p:sp>
        <p:nvSpPr>
          <p:cNvPr id="18" name="Text 13"/>
          <p:cNvSpPr/>
          <p:nvPr/>
        </p:nvSpPr>
        <p:spPr>
          <a:xfrm>
            <a:off x="1482626" y="2329160"/>
            <a:ext cx="2907667" cy="700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12"/>
              </a:lnSpc>
              <a:spcAft>
                <a:spcPts val="560"/>
              </a:spcAft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"True justice requires methods that reflect the values one seeks to establish. A society built through violence inherits violence; a society built through moral courage inherits moral courage."</a:t>
            </a:r>
            <a:endParaRPr lang="en-US" sz="820" dirty="0"/>
          </a:p>
        </p:txBody>
      </p:sp>
      <p:sp>
        <p:nvSpPr>
          <p:cNvPr id="19" name="Text 14"/>
          <p:cNvSpPr/>
          <p:nvPr/>
        </p:nvSpPr>
        <p:spPr>
          <a:xfrm>
            <a:off x="1482626" y="3066901"/>
            <a:ext cx="2907667" cy="471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8"/>
              </a:lnSpc>
              <a:buNone/>
            </a:pPr>
            <a:r>
              <a:rPr lang="en-US" sz="7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Nonviolence demands extraordinary courage and moral clarity. It builds durable societies grounded in shared humanity rather than coercion.</a:t>
            </a:r>
            <a:endParaRPr lang="en-US" sz="760" dirty="0"/>
          </a:p>
        </p:txBody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351" y="4175531"/>
            <a:ext cx="132588" cy="13258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643384" y="4182814"/>
            <a:ext cx="2248079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CLAIM: Nonviolence creates lasting, legitimate change</a:t>
            </a:r>
            <a:endParaRPr lang="en-US" sz="620" dirty="0"/>
          </a:p>
        </p:txBody>
      </p:sp>
      <p:sp>
        <p:nvSpPr>
          <p:cNvPr id="22" name="Text 16"/>
          <p:cNvSpPr/>
          <p:nvPr/>
        </p:nvSpPr>
        <p:spPr>
          <a:xfrm>
            <a:off x="4657725" y="1332607"/>
            <a:ext cx="4114205" cy="3092053"/>
          </a:xfrm>
          <a:prstGeom prst="roundRect">
            <a:avLst>
              <a:gd name="adj" fmla="val 2793"/>
            </a:avLst>
          </a:prstGeom>
          <a:solidFill>
            <a:srgbClr val="243557"/>
          </a:solidFill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17"/>
          <p:cNvSpPr/>
          <p:nvPr/>
        </p:nvSpPr>
        <p:spPr>
          <a:xfrm>
            <a:off x="4810720" y="1485602"/>
            <a:ext cx="677466" cy="177299"/>
          </a:xfrm>
          <a:prstGeom prst="roundRect">
            <a:avLst>
              <a:gd name="adj" fmla="val 16475"/>
            </a:avLst>
          </a:prstGeom>
          <a:solidFill>
            <a:srgbClr val="C5A55A">
              <a:alpha val="15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PASSAGE 2</a:t>
            </a:r>
            <a:endParaRPr lang="en-US" sz="620" dirty="0"/>
          </a:p>
        </p:txBody>
      </p:sp>
      <p:sp>
        <p:nvSpPr>
          <p:cNvPr id="24" name="Text 18"/>
          <p:cNvSpPr/>
          <p:nvPr/>
        </p:nvSpPr>
        <p:spPr>
          <a:xfrm>
            <a:off x="5559177" y="1496616"/>
            <a:ext cx="70199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Broader View</a:t>
            </a:r>
            <a:endParaRPr lang="en-US" sz="730" dirty="0"/>
          </a:p>
        </p:txBody>
      </p:sp>
      <p:sp>
        <p:nvSpPr>
          <p:cNvPr id="25" name="Text 19"/>
          <p:cNvSpPr/>
          <p:nvPr/>
        </p:nvSpPr>
        <p:spPr>
          <a:xfrm>
            <a:off x="4810720" y="1733104"/>
            <a:ext cx="857250" cy="1071860"/>
          </a:xfrm>
          <a:prstGeom prst="roundRect">
            <a:avLst>
              <a:gd name="adj" fmla="val 8296"/>
            </a:avLst>
          </a:prstGeom>
          <a:noFill/>
          <a:ln w="9525">
            <a:solidFill>
              <a:srgbClr val="C5A55A">
                <a:alpha val="35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4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4820245" y="1742629"/>
            <a:ext cx="838200" cy="1052810"/>
          </a:xfrm>
          <a:prstGeom prst="roundRect">
            <a:avLst>
              <a:gd name="adj" fmla="val 8485"/>
            </a:avLst>
          </a:prstGeom>
        </p:spPr>
      </p:pic>
      <p:sp>
        <p:nvSpPr>
          <p:cNvPr id="27" name="Text 20"/>
          <p:cNvSpPr/>
          <p:nvPr/>
        </p:nvSpPr>
        <p:spPr>
          <a:xfrm>
            <a:off x="5768280" y="2329160"/>
            <a:ext cx="2907667" cy="700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12"/>
              </a:lnSpc>
              <a:spcAft>
                <a:spcPts val="560"/>
              </a:spcAft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"While nonviolence holds undeniable moral appeal, justice sometimes requires actions beyond peaceful persuasion. Can moral clarity alone dismantle entrenched systems of oppression?"</a:t>
            </a:r>
            <a:endParaRPr lang="en-US" sz="820" dirty="0"/>
          </a:p>
        </p:txBody>
      </p:sp>
      <p:sp>
        <p:nvSpPr>
          <p:cNvPr id="28" name="Text 21"/>
          <p:cNvSpPr/>
          <p:nvPr/>
        </p:nvSpPr>
        <p:spPr>
          <a:xfrm>
            <a:off x="5768280" y="3066901"/>
            <a:ext cx="2907667" cy="471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8"/>
              </a:lnSpc>
              <a:buNone/>
            </a:pPr>
            <a:r>
              <a:rPr lang="en-US" sz="76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author questions whether nonviolence alone is always sufficient, arguing that justice may demand a broader range of strategies.</a:t>
            </a:r>
            <a:endParaRPr lang="en-US" sz="760" dirty="0"/>
          </a:p>
        </p:txBody>
      </p:sp>
      <p:pic>
        <p:nvPicPr>
          <p:cNvPr id="29" name="Image 5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2005" y="4175531"/>
            <a:ext cx="132588" cy="132588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4929039" y="4182814"/>
            <a:ext cx="2055882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CLAIM: Nonviolence alone may not always suffice</a:t>
            </a:r>
            <a:endParaRPr lang="en-US" sz="620" dirty="0"/>
          </a:p>
        </p:txBody>
      </p:sp>
      <p:sp>
        <p:nvSpPr>
          <p:cNvPr id="31" name="Text 23"/>
          <p:cNvSpPr/>
          <p:nvPr/>
        </p:nvSpPr>
        <p:spPr>
          <a:xfrm>
            <a:off x="1390501" y="4538960"/>
            <a:ext cx="9525" cy="403920"/>
          </a:xfrm>
          <a:prstGeom prst="rect">
            <a:avLst/>
          </a:prstGeom>
          <a:solidFill>
            <a:srgbClr val="C5A55A">
              <a:alpha val="2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2" name="Image 6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9578" y="4674552"/>
            <a:ext cx="132588" cy="132588"/>
          </a:xfrm>
          <a:prstGeom prst="rect">
            <a:avLst/>
          </a:prstGeom>
        </p:spPr>
      </p:pic>
      <p:sp>
        <p:nvSpPr>
          <p:cNvPr id="33" name="Text 24"/>
          <p:cNvSpPr/>
          <p:nvPr/>
        </p:nvSpPr>
        <p:spPr>
          <a:xfrm>
            <a:off x="536823" y="4676180"/>
            <a:ext cx="876181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QUESTIONS</a:t>
            </a:r>
            <a:endParaRPr lang="en-US" sz="680" dirty="0"/>
          </a:p>
        </p:txBody>
      </p:sp>
      <p:sp>
        <p:nvSpPr>
          <p:cNvPr id="34" name="Text 25"/>
          <p:cNvSpPr/>
          <p:nvPr/>
        </p:nvSpPr>
        <p:spPr>
          <a:xfrm>
            <a:off x="1500336" y="4538960"/>
            <a:ext cx="2356991" cy="416037"/>
          </a:xfrm>
          <a:prstGeom prst="rect">
            <a:avLst/>
          </a:prstGeom>
          <a:solidFill>
            <a:srgbClr val="C5A55A">
              <a:alpha val="8000"/>
            </a:srgbClr>
          </a:solidFill>
          <a:ln/>
        </p:spPr>
        <p:txBody>
          <a:bodyPr wrap="none" lIns="100330" tIns="57150" rIns="100330" bIns="57150" rtlCol="0" anchor="t"/>
          <a:lstStyle/>
          <a:p>
            <a:pPr algn="l" indent="0" marL="0">
              <a:buNone/>
            </a:pPr>
            <a:r>
              <a:rPr lang="en-US" sz="76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Q1:</a:t>
            </a:r>
            <a:pPr algn="l" indent="0" marL="0">
              <a:buNone/>
            </a:pPr>
            <a:r>
              <a:rPr lang="en-US" sz="76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What is each author's central claim about achieving justice?</a:t>
            </a:r>
            <a:endParaRPr lang="en-US" sz="760" dirty="0"/>
          </a:p>
        </p:txBody>
      </p:sp>
      <p:sp>
        <p:nvSpPr>
          <p:cNvPr id="35" name="Text 26"/>
          <p:cNvSpPr/>
          <p:nvPr/>
        </p:nvSpPr>
        <p:spPr>
          <a:xfrm>
            <a:off x="1500336" y="4538960"/>
            <a:ext cx="19050" cy="403920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27"/>
          <p:cNvSpPr/>
          <p:nvPr/>
        </p:nvSpPr>
        <p:spPr>
          <a:xfrm>
            <a:off x="3957638" y="4538960"/>
            <a:ext cx="2356991" cy="416037"/>
          </a:xfrm>
          <a:prstGeom prst="rect">
            <a:avLst/>
          </a:prstGeom>
          <a:solidFill>
            <a:srgbClr val="C5A55A">
              <a:alpha val="8000"/>
            </a:srgbClr>
          </a:solidFill>
          <a:ln/>
        </p:spPr>
        <p:txBody>
          <a:bodyPr wrap="none" lIns="100330" tIns="57150" rIns="100330" bIns="57150" rtlCol="0" anchor="t"/>
          <a:lstStyle/>
          <a:p>
            <a:pPr algn="l" indent="0" marL="0">
              <a:buNone/>
            </a:pPr>
            <a:r>
              <a:rPr lang="en-US" sz="76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Q2:</a:t>
            </a:r>
            <a:pPr algn="l" indent="0" marL="0">
              <a:buNone/>
            </a:pPr>
            <a:r>
              <a:rPr lang="en-US" sz="76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On what fundamental point do the two authors disagree?</a:t>
            </a:r>
            <a:endParaRPr lang="en-US" sz="760" dirty="0"/>
          </a:p>
        </p:txBody>
      </p:sp>
      <p:sp>
        <p:nvSpPr>
          <p:cNvPr id="37" name="Text 28"/>
          <p:cNvSpPr/>
          <p:nvPr/>
        </p:nvSpPr>
        <p:spPr>
          <a:xfrm>
            <a:off x="3957638" y="4538960"/>
            <a:ext cx="19050" cy="403920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8" name="Text 29"/>
          <p:cNvSpPr/>
          <p:nvPr/>
        </p:nvSpPr>
        <p:spPr>
          <a:xfrm>
            <a:off x="6414939" y="4538960"/>
            <a:ext cx="2356991" cy="416037"/>
          </a:xfrm>
          <a:prstGeom prst="rect">
            <a:avLst/>
          </a:prstGeom>
          <a:solidFill>
            <a:srgbClr val="C5A55A">
              <a:alpha val="8000"/>
            </a:srgbClr>
          </a:solidFill>
          <a:ln/>
        </p:spPr>
        <p:txBody>
          <a:bodyPr wrap="none" lIns="100330" tIns="57150" rIns="100330" bIns="57150" rtlCol="0" anchor="t"/>
          <a:lstStyle/>
          <a:p>
            <a:pPr algn="l" indent="0" marL="0">
              <a:buNone/>
            </a:pPr>
            <a:r>
              <a:rPr lang="en-US" sz="76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Q3:</a:t>
            </a:r>
            <a:pPr algn="l" indent="0" marL="0">
              <a:buNone/>
            </a:pPr>
            <a:r>
              <a:rPr lang="en-US" sz="76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Which evidence from Passage 1 would the author of Passage 2 most likely challenge?</a:t>
            </a:r>
            <a:endParaRPr lang="en-US" sz="760" dirty="0"/>
          </a:p>
        </p:txBody>
      </p:sp>
      <p:sp>
        <p:nvSpPr>
          <p:cNvPr id="39" name="Text 30"/>
          <p:cNvSpPr/>
          <p:nvPr/>
        </p:nvSpPr>
        <p:spPr>
          <a:xfrm>
            <a:off x="6414939" y="4538960"/>
            <a:ext cx="19050" cy="403920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0" name="Text 31"/>
          <p:cNvSpPr/>
          <p:nvPr/>
        </p:nvSpPr>
        <p:spPr>
          <a:xfrm>
            <a:off x="4414540" y="2721173"/>
            <a:ext cx="314920" cy="346412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86360" dist="13970" dir="5400000">
              <a:srgbClr val="c5a55a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VS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01538"/>
            <a:ext cx="42922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972741" y="342900"/>
            <a:ext cx="2160821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3 — NONVIOLENT RESISTANCE</a:t>
            </a:r>
            <a:endParaRPr lang="en-US" sz="730" dirty="0"/>
          </a:p>
        </p:txBody>
      </p:sp>
      <p:sp>
        <p:nvSpPr>
          <p:cNvPr id="4" name="Text 2"/>
          <p:cNvSpPr/>
          <p:nvPr/>
        </p:nvSpPr>
        <p:spPr>
          <a:xfrm>
            <a:off x="457200" y="539055"/>
            <a:ext cx="4128455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87"/>
              </a:lnSpc>
              <a:buNone/>
            </a:pPr>
            <a:r>
              <a:rPr lang="en-US" sz="225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Identifying Rhetorical Strategies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6229350" y="342900"/>
            <a:ext cx="2506599" cy="244376"/>
          </a:xfrm>
          <a:prstGeom prst="roundRect">
            <a:avLst>
              <a:gd name="adj" fmla="val 58725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257175" tIns="43180" rIns="114300" bIns="43180" rtlCol="0" anchor="ctr"/>
          <a:lstStyle/>
          <a:p>
            <a:pPr algn="l" indent="0" marL="0">
              <a:buNone/>
            </a:pPr>
            <a:r>
              <a:rPr lang="en-US" sz="73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SKILL: RHETORIC &amp; ARGUMENTATION</a:t>
            </a:r>
            <a:endParaRPr lang="en-US" sz="73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29744" y="398794"/>
            <a:ext cx="132588" cy="1325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57200" y="1039118"/>
            <a:ext cx="8229600" cy="1304676"/>
          </a:xfrm>
          <a:prstGeom prst="rect">
            <a:avLst/>
          </a:prstGeom>
          <a:gradFill rotWithShape="1">
            <a:gsLst>
              <a:gs pos="0">
                <a:srgbClr val="C5A55A">
                  <a:alpha val="8000"/>
                </a:srgbClr>
              </a:gs>
              <a:gs pos="100000">
                <a:srgbClr val="243557">
                  <a:alpha val="60000"/>
                </a:srgbClr>
              </a:gs>
            </a:gsLst>
            <a:lin ang="2700000" scaled="1"/>
          </a:gradFill>
          <a:ln/>
        </p:spPr>
        <p:txBody>
          <a:bodyPr wrap="square" lIns="257810" tIns="200660" rIns="257810" bIns="200660" rtlCol="0" anchor="t"/>
          <a:lstStyle/>
          <a:p>
            <a:pPr algn="l" indent="0" marL="0">
              <a:buNone/>
            </a:pPr>
            <a:pPr algn="l" indent="0" marL="0">
              <a:buNone/>
            </a:pPr>
            <a:r>
              <a:rPr lang="en-US" sz="1240" b="1" i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Will we choose</a:t>
            </a:r>
            <a:pPr algn="l" indent="0" marL="0">
              <a:buNone/>
            </a:pPr>
            <a:r>
              <a:rPr lang="en-US" sz="1240" i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 the comfort of silence or the discomfort of truth?</a:t>
            </a:r>
            <a:endParaRPr lang="en-US" sz="1240" dirty="0"/>
          </a:p>
          <a:p>
            <a:pPr algn="l" indent="0" marL="0">
              <a:buNone/>
            </a:pPr>
            <a:r>
              <a:rPr lang="en-US" sz="1240" i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 </a:t>
            </a:r>
            <a:pPr algn="l" indent="0" marL="0">
              <a:buNone/>
            </a:pPr>
            <a:r>
              <a:rPr lang="en-US" sz="1240" b="1" i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Will we choose</a:t>
            </a:r>
            <a:pPr algn="l" indent="0" marL="0">
              <a:buNone/>
            </a:pPr>
            <a:r>
              <a:rPr lang="en-US" sz="1240" i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 convenience over conscience?</a:t>
            </a:r>
            <a:endParaRPr lang="en-US" sz="1240" dirty="0"/>
          </a:p>
          <a:p>
            <a:pPr algn="l" indent="0" marL="0">
              <a:buNone/>
            </a:pPr>
            <a:r>
              <a:rPr lang="en-US" sz="1240" i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 To remain silent in the face of wrongdoing is not neutrality — </a:t>
            </a:r>
            <a:pPr algn="l" indent="0" marL="0">
              <a:buNone/>
            </a:pPr>
            <a:r>
              <a:rPr lang="en-US" sz="1240" b="1" i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it is complicity.</a:t>
            </a:r>
            <a:pPr algn="l" indent="0" marL="0">
              <a:buNone/>
            </a:pPr>
            <a:endParaRPr lang="en-US" sz="1240" dirty="0"/>
          </a:p>
        </p:txBody>
      </p:sp>
      <p:sp>
        <p:nvSpPr>
          <p:cNvPr id="8" name="Text 5"/>
          <p:cNvSpPr/>
          <p:nvPr/>
        </p:nvSpPr>
        <p:spPr>
          <a:xfrm>
            <a:off x="457200" y="1039118"/>
            <a:ext cx="28575" cy="1266676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5706" y="2532394"/>
            <a:ext cx="132588" cy="132588"/>
          </a:xfrm>
          <a:prstGeom prst="rect">
            <a:avLst/>
          </a:prstGeom>
        </p:spPr>
      </p:pic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707" y="2836375"/>
            <a:ext cx="132588" cy="13258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35794" y="2806452"/>
            <a:ext cx="1827014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515"/>
              </a:lnSpc>
              <a:buNone/>
            </a:pPr>
            <a:r>
              <a:rPr lang="en-US" sz="1010" b="1" spc="2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Rhetorical Devices Identified</a:t>
            </a:r>
            <a:endParaRPr lang="en-US" sz="1010" dirty="0"/>
          </a:p>
        </p:txBody>
      </p:sp>
      <p:sp>
        <p:nvSpPr>
          <p:cNvPr id="12" name="Text 7"/>
          <p:cNvSpPr/>
          <p:nvPr/>
        </p:nvSpPr>
        <p:spPr>
          <a:xfrm>
            <a:off x="457200" y="3113187"/>
            <a:ext cx="2628900" cy="2030313"/>
          </a:xfrm>
          <a:prstGeom prst="roundRect">
            <a:avLst>
              <a:gd name="adj" fmla="val 4254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8"/>
          <p:cNvSpPr/>
          <p:nvPr/>
        </p:nvSpPr>
        <p:spPr>
          <a:xfrm>
            <a:off x="638175" y="3280172"/>
            <a:ext cx="228600" cy="251460"/>
          </a:xfrm>
          <a:prstGeom prst="ellipse">
            <a:avLst/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</a:t>
            </a:r>
            <a:endParaRPr lang="en-US" sz="84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175" y="3627388"/>
            <a:ext cx="150465" cy="15046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59631" y="3595092"/>
            <a:ext cx="700683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695"/>
              </a:lnSpc>
              <a:buNone/>
            </a:pPr>
            <a:r>
              <a:rPr lang="en-US" sz="11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Repetition</a:t>
            </a:r>
            <a:endParaRPr lang="en-US" sz="1130" dirty="0"/>
          </a:p>
        </p:txBody>
      </p:sp>
      <p:sp>
        <p:nvSpPr>
          <p:cNvPr id="16" name="Text 10"/>
          <p:cNvSpPr/>
          <p:nvPr/>
        </p:nvSpPr>
        <p:spPr>
          <a:xfrm>
            <a:off x="638175" y="3881289"/>
            <a:ext cx="2312289" cy="520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repeated phrase 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b="1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"Will we choose…"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creates a sense of 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urgency and collective unity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pulling the audience into shared responsibility.</a:t>
            </a:r>
            <a:endParaRPr lang="en-US" sz="840" dirty="0"/>
          </a:p>
        </p:txBody>
      </p:sp>
      <p:sp>
        <p:nvSpPr>
          <p:cNvPr id="17" name="Text 11"/>
          <p:cNvSpPr/>
          <p:nvPr/>
        </p:nvSpPr>
        <p:spPr>
          <a:xfrm>
            <a:off x="638175" y="4448324"/>
            <a:ext cx="2266950" cy="486552"/>
          </a:xfrm>
          <a:prstGeom prst="roundRect">
            <a:avLst>
              <a:gd name="adj" fmla="val 8875"/>
            </a:avLst>
          </a:prstGeom>
          <a:solidFill>
            <a:srgbClr val="C5A55A">
              <a:alpha val="8000"/>
            </a:srgbClr>
          </a:solidFill>
          <a:ln/>
        </p:spPr>
        <p:txBody>
          <a:bodyPr wrap="square" lIns="86360" tIns="57150" rIns="86360" bIns="57150" rtlCol="0" anchor="t"/>
          <a:lstStyle/>
          <a:p>
            <a:pPr algn="l" indent="0" marL="0">
              <a:buNone/>
            </a:pPr>
            <a:r>
              <a:rPr lang="en-US" sz="68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TIP</a:t>
            </a:r>
            <a:pPr algn="l" indent="0" marL="0">
              <a:buNone/>
            </a:pPr>
            <a:endParaRPr lang="en-US" sz="680" dirty="0"/>
          </a:p>
          <a:p>
            <a:pPr algn="l" indent="0" marL="0"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for repeated words or phrases that signal emphasis</a:t>
            </a:r>
            <a:endParaRPr lang="en-US" sz="680" dirty="0"/>
          </a:p>
        </p:txBody>
      </p:sp>
      <p:sp>
        <p:nvSpPr>
          <p:cNvPr id="18" name="Text 12"/>
          <p:cNvSpPr/>
          <p:nvPr/>
        </p:nvSpPr>
        <p:spPr>
          <a:xfrm>
            <a:off x="3257550" y="3113187"/>
            <a:ext cx="2628900" cy="2030313"/>
          </a:xfrm>
          <a:prstGeom prst="roundRect">
            <a:avLst>
              <a:gd name="adj" fmla="val 4254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3"/>
          <p:cNvSpPr/>
          <p:nvPr/>
        </p:nvSpPr>
        <p:spPr>
          <a:xfrm>
            <a:off x="3438525" y="3280172"/>
            <a:ext cx="228600" cy="251460"/>
          </a:xfrm>
          <a:prstGeom prst="ellipse">
            <a:avLst/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2</a:t>
            </a:r>
            <a:endParaRPr lang="en-US" sz="840" dirty="0"/>
          </a:p>
        </p:txBody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38525" y="3627388"/>
            <a:ext cx="150465" cy="150465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3659981" y="3595092"/>
            <a:ext cx="1209824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695"/>
              </a:lnSpc>
              <a:buNone/>
            </a:pPr>
            <a:r>
              <a:rPr lang="en-US" sz="11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Parallel Structure</a:t>
            </a:r>
            <a:endParaRPr lang="en-US" sz="1130" dirty="0"/>
          </a:p>
        </p:txBody>
      </p:sp>
      <p:sp>
        <p:nvSpPr>
          <p:cNvPr id="22" name="Text 15"/>
          <p:cNvSpPr/>
          <p:nvPr/>
        </p:nvSpPr>
        <p:spPr>
          <a:xfrm>
            <a:off x="3438525" y="3881289"/>
            <a:ext cx="2312289" cy="520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Balanced phrases like 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b="1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"comfort / discomfort"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b="1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"convenience / conscience"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build 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rhythm and emphasis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through contrast.</a:t>
            </a:r>
            <a:endParaRPr lang="en-US" sz="840" dirty="0"/>
          </a:p>
        </p:txBody>
      </p:sp>
      <p:sp>
        <p:nvSpPr>
          <p:cNvPr id="23" name="Text 16"/>
          <p:cNvSpPr/>
          <p:nvPr/>
        </p:nvSpPr>
        <p:spPr>
          <a:xfrm>
            <a:off x="3438525" y="4448324"/>
            <a:ext cx="2266950" cy="486552"/>
          </a:xfrm>
          <a:prstGeom prst="roundRect">
            <a:avLst>
              <a:gd name="adj" fmla="val 8875"/>
            </a:avLst>
          </a:prstGeom>
          <a:solidFill>
            <a:srgbClr val="C5A55A">
              <a:alpha val="8000"/>
            </a:srgbClr>
          </a:solidFill>
          <a:ln/>
        </p:spPr>
        <p:txBody>
          <a:bodyPr wrap="square" lIns="86360" tIns="57150" rIns="86360" bIns="57150" rtlCol="0" anchor="t"/>
          <a:lstStyle/>
          <a:p>
            <a:pPr algn="l" indent="0" marL="0">
              <a:buNone/>
            </a:pPr>
            <a:r>
              <a:rPr lang="en-US" sz="68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TIP</a:t>
            </a:r>
            <a:pPr algn="l" indent="0" marL="0">
              <a:buNone/>
            </a:pPr>
            <a:endParaRPr lang="en-US" sz="680" dirty="0"/>
          </a:p>
          <a:p>
            <a:pPr algn="l" indent="0" marL="0"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matching grammatical patterns that reinforce meaning</a:t>
            </a:r>
            <a:endParaRPr lang="en-US" sz="680" dirty="0"/>
          </a:p>
        </p:txBody>
      </p:sp>
      <p:sp>
        <p:nvSpPr>
          <p:cNvPr id="24" name="Text 17"/>
          <p:cNvSpPr/>
          <p:nvPr/>
        </p:nvSpPr>
        <p:spPr>
          <a:xfrm>
            <a:off x="6057900" y="3113187"/>
            <a:ext cx="2628900" cy="2030313"/>
          </a:xfrm>
          <a:prstGeom prst="roundRect">
            <a:avLst>
              <a:gd name="adj" fmla="val 4254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18"/>
          <p:cNvSpPr/>
          <p:nvPr/>
        </p:nvSpPr>
        <p:spPr>
          <a:xfrm>
            <a:off x="6238875" y="3280172"/>
            <a:ext cx="228600" cy="251460"/>
          </a:xfrm>
          <a:prstGeom prst="ellipse">
            <a:avLst/>
          </a:prstGeom>
          <a:solidFill>
            <a:srgbClr val="C5A55A">
              <a:alpha val="15000"/>
            </a:srgbClr>
          </a:solidFill>
          <a:ln w="9525">
            <a:solidFill>
              <a:srgbClr val="C5A55A"/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3</a:t>
            </a:r>
            <a:endParaRPr lang="en-US" sz="840" dirty="0"/>
          </a:p>
        </p:txBody>
      </p:sp>
      <p:pic>
        <p:nvPicPr>
          <p:cNvPr id="26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38875" y="3627388"/>
            <a:ext cx="150465" cy="150465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6460331" y="3595092"/>
            <a:ext cx="455608" cy="2152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695"/>
              </a:lnSpc>
              <a:buNone/>
            </a:pPr>
            <a:r>
              <a:rPr lang="en-US" sz="11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Pathos</a:t>
            </a:r>
            <a:endParaRPr lang="en-US" sz="1130" dirty="0"/>
          </a:p>
        </p:txBody>
      </p:sp>
      <p:sp>
        <p:nvSpPr>
          <p:cNvPr id="28" name="Text 20"/>
          <p:cNvSpPr/>
          <p:nvPr/>
        </p:nvSpPr>
        <p:spPr>
          <a:xfrm>
            <a:off x="6238875" y="3881289"/>
            <a:ext cx="2312289" cy="694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Appeals to the audience's 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sense of moral identity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Words like 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b="1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"conscience"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b="1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"complicity"</a:t>
            </a:r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challenge listeners to act on their values.</a:t>
            </a:r>
            <a:endParaRPr lang="en-US" sz="840" dirty="0"/>
          </a:p>
        </p:txBody>
      </p:sp>
      <p:sp>
        <p:nvSpPr>
          <p:cNvPr id="29" name="Text 21"/>
          <p:cNvSpPr/>
          <p:nvPr/>
        </p:nvSpPr>
        <p:spPr>
          <a:xfrm>
            <a:off x="6238875" y="4613672"/>
            <a:ext cx="2266950" cy="486552"/>
          </a:xfrm>
          <a:prstGeom prst="roundRect">
            <a:avLst>
              <a:gd name="adj" fmla="val 8875"/>
            </a:avLst>
          </a:prstGeom>
          <a:solidFill>
            <a:srgbClr val="C5A55A">
              <a:alpha val="8000"/>
            </a:srgbClr>
          </a:solidFill>
          <a:ln/>
        </p:spPr>
        <p:txBody>
          <a:bodyPr wrap="square" lIns="86360" tIns="57150" rIns="86360" bIns="57150" rtlCol="0" anchor="t"/>
          <a:lstStyle/>
          <a:p>
            <a:pPr algn="l" indent="0" marL="0">
              <a:buNone/>
            </a:pPr>
            <a:r>
              <a:rPr lang="en-US" sz="68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TIP</a:t>
            </a:r>
            <a:pPr algn="l" indent="0" marL="0">
              <a:buNone/>
            </a:pPr>
            <a:endParaRPr lang="en-US" sz="680" dirty="0"/>
          </a:p>
          <a:p>
            <a:pPr algn="l" indent="0" marL="0"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Ask: How does the author make the audience feel?</a:t>
            </a:r>
            <a:endParaRPr lang="en-US" sz="680" dirty="0"/>
          </a:p>
        </p:txBody>
      </p:sp>
      <p:sp>
        <p:nvSpPr>
          <p:cNvPr id="30" name="Text 22"/>
          <p:cNvSpPr/>
          <p:nvPr/>
        </p:nvSpPr>
        <p:spPr>
          <a:xfrm>
            <a:off x="2892028" y="5367338"/>
            <a:ext cx="384131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are the same rhetorical devices tested on the SAT Reading &amp; Writing sections.</a:t>
            </a:r>
            <a:endParaRPr lang="en-US" sz="730" dirty="0"/>
          </a:p>
        </p:txBody>
      </p:sp>
      <p:sp>
        <p:nvSpPr>
          <p:cNvPr id="31" name="Text 23"/>
          <p:cNvSpPr/>
          <p:nvPr/>
        </p:nvSpPr>
        <p:spPr>
          <a:xfrm>
            <a:off x="466725" y="3122712"/>
            <a:ext cx="2609850" cy="21580"/>
          </a:xfrm>
          <a:custGeom>
            <a:avLst/>
            <a:gdLst/>
            <a:ahLst/>
            <a:cxnLst/>
            <a:rect l="l" t="t" r="r" b="b"/>
            <a:pathLst>
              <a:path w="2609850" h="21580">
                <a:moveTo>
                  <a:pt x="86360" y="0"/>
                </a:moveTo>
                <a:lnTo>
                  <a:pt x="2523490" y="0"/>
                </a:lnTo>
                <a:lnTo>
                  <a:pt x="2544906" y="2698"/>
                </a:lnTo>
                <a:lnTo>
                  <a:pt x="2553535" y="5395"/>
                </a:lnTo>
                <a:lnTo>
                  <a:pt x="2559990" y="8093"/>
                </a:lnTo>
                <a:lnTo>
                  <a:pt x="2565290" y="10790"/>
                </a:lnTo>
                <a:lnTo>
                  <a:pt x="2569833" y="13488"/>
                </a:lnTo>
                <a:lnTo>
                  <a:pt x="2573824" y="16185"/>
                </a:lnTo>
                <a:lnTo>
                  <a:pt x="2577387" y="18883"/>
                </a:lnTo>
                <a:lnTo>
                  <a:pt x="2580600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24"/>
          <p:cNvSpPr/>
          <p:nvPr/>
        </p:nvSpPr>
        <p:spPr>
          <a:xfrm>
            <a:off x="3267075" y="3122712"/>
            <a:ext cx="2609850" cy="21580"/>
          </a:xfrm>
          <a:custGeom>
            <a:avLst/>
            <a:gdLst/>
            <a:ahLst/>
            <a:cxnLst/>
            <a:rect l="l" t="t" r="r" b="b"/>
            <a:pathLst>
              <a:path w="2609850" h="21580">
                <a:moveTo>
                  <a:pt x="86360" y="0"/>
                </a:moveTo>
                <a:lnTo>
                  <a:pt x="2523490" y="0"/>
                </a:lnTo>
                <a:lnTo>
                  <a:pt x="2544906" y="2698"/>
                </a:lnTo>
                <a:lnTo>
                  <a:pt x="2553535" y="5395"/>
                </a:lnTo>
                <a:lnTo>
                  <a:pt x="2559990" y="8093"/>
                </a:lnTo>
                <a:lnTo>
                  <a:pt x="2565290" y="10790"/>
                </a:lnTo>
                <a:lnTo>
                  <a:pt x="2569833" y="13488"/>
                </a:lnTo>
                <a:lnTo>
                  <a:pt x="2573824" y="16185"/>
                </a:lnTo>
                <a:lnTo>
                  <a:pt x="2577387" y="18883"/>
                </a:lnTo>
                <a:lnTo>
                  <a:pt x="2580600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25"/>
          <p:cNvSpPr/>
          <p:nvPr/>
        </p:nvSpPr>
        <p:spPr>
          <a:xfrm>
            <a:off x="6067425" y="3122712"/>
            <a:ext cx="2609850" cy="21580"/>
          </a:xfrm>
          <a:custGeom>
            <a:avLst/>
            <a:gdLst/>
            <a:ahLst/>
            <a:cxnLst/>
            <a:rect l="l" t="t" r="r" b="b"/>
            <a:pathLst>
              <a:path w="2609850" h="21580">
                <a:moveTo>
                  <a:pt x="86360" y="0"/>
                </a:moveTo>
                <a:lnTo>
                  <a:pt x="2523490" y="0"/>
                </a:lnTo>
                <a:lnTo>
                  <a:pt x="2544906" y="2698"/>
                </a:lnTo>
                <a:lnTo>
                  <a:pt x="2553535" y="5395"/>
                </a:lnTo>
                <a:lnTo>
                  <a:pt x="2559990" y="8093"/>
                </a:lnTo>
                <a:lnTo>
                  <a:pt x="2565290" y="10790"/>
                </a:lnTo>
                <a:lnTo>
                  <a:pt x="2569833" y="13488"/>
                </a:lnTo>
                <a:lnTo>
                  <a:pt x="2573824" y="16185"/>
                </a:lnTo>
                <a:lnTo>
                  <a:pt x="2577387" y="18883"/>
                </a:lnTo>
                <a:lnTo>
                  <a:pt x="2580600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B2A4A">
                  <a:alpha val="96000"/>
                </a:srgbClr>
              </a:gs>
              <a:gs pos="35000">
                <a:srgbClr val="1B2A4A">
                  <a:alpha val="82000"/>
                </a:srgbClr>
              </a:gs>
              <a:gs pos="60000">
                <a:srgbClr val="1B2A4A">
                  <a:alpha val="45000"/>
                </a:srgbClr>
              </a:gs>
              <a:gs pos="80000">
                <a:srgbClr val="1B2A4A">
                  <a:alpha val="25000"/>
                </a:srgbClr>
              </a:gs>
              <a:gs pos="100000">
                <a:srgbClr val="1B2A4A">
                  <a:alpha val="1500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0" y="3571280"/>
            <a:ext cx="9144000" cy="1572220"/>
          </a:xfrm>
          <a:prstGeom prst="rect">
            <a:avLst/>
          </a:prstGeom>
          <a:gradFill rotWithShape="1">
            <a:gsLst>
              <a:gs pos="0">
                <a:srgbClr val="1B2A4A">
                  <a:alpha val="98000"/>
                </a:srgbClr>
              </a:gs>
              <a:gs pos="50000">
                <a:srgbClr val="1B2A4A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1B2A4A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457200" y="3849439"/>
            <a:ext cx="3714750" cy="7590"/>
          </a:xfrm>
          <a:prstGeom prst="rect">
            <a:avLst/>
          </a:prstGeom>
          <a:gradFill rotWithShape="1">
            <a:gsLst>
              <a:gs pos="0">
                <a:srgbClr val="C5A55A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514350" y="1635770"/>
            <a:ext cx="668685" cy="251787"/>
          </a:xfrm>
          <a:prstGeom prst="roundRect">
            <a:avLst>
              <a:gd name="adj" fmla="val 11601"/>
            </a:avLst>
          </a:prstGeom>
          <a:solidFill>
            <a:srgbClr val="C5A55A">
              <a:alpha val="10000"/>
            </a:srgbClr>
          </a:solidFill>
          <a:ln w="9525">
            <a:solidFill>
              <a:srgbClr val="C5A55A"/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4</a:t>
            </a:r>
            <a:endParaRPr lang="en-US" sz="730" dirty="0"/>
          </a:p>
        </p:txBody>
      </p:sp>
      <p:sp>
        <p:nvSpPr>
          <p:cNvPr id="8" name="Text 5"/>
          <p:cNvSpPr/>
          <p:nvPr/>
        </p:nvSpPr>
        <p:spPr>
          <a:xfrm>
            <a:off x="514350" y="2008138"/>
            <a:ext cx="5100638" cy="432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5"/>
              </a:lnSpc>
              <a:spcAft>
                <a:spcPts val="900"/>
              </a:spcAft>
              <a:buNone/>
            </a:pPr>
            <a:r>
              <a:rPr lang="en-US" sz="304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Expanding Rights</a:t>
            </a:r>
            <a:endParaRPr lang="en-US" sz="3040" dirty="0"/>
          </a:p>
        </p:txBody>
      </p:sp>
      <p:sp>
        <p:nvSpPr>
          <p:cNvPr id="9" name="Text 6"/>
          <p:cNvSpPr/>
          <p:nvPr/>
        </p:nvSpPr>
        <p:spPr>
          <a:xfrm>
            <a:off x="514350" y="2554784"/>
            <a:ext cx="642491" cy="29170"/>
          </a:xfrm>
          <a:prstGeom prst="roundRect">
            <a:avLst>
              <a:gd name="adj" fmla="val 47892"/>
            </a:avLst>
          </a:prstGeom>
          <a:gradFill rotWithShape="1">
            <a:gsLst>
              <a:gs pos="0">
                <a:srgbClr val="C5A55A"/>
              </a:gs>
              <a:gs pos="100000">
                <a:srgbClr val="C5A55A">
                  <a:alpha val="2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514350" y="2741414"/>
            <a:ext cx="4714875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60"/>
              </a:lnSpc>
              <a:spcAft>
                <a:spcPts val="2250"/>
              </a:spcAft>
              <a:buNone/>
            </a:pPr>
            <a:r>
              <a:rPr lang="en-US" sz="124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Focus:</a:t>
            </a:r>
            <a:pPr algn="l" indent="0" marL="0">
              <a:lnSpc>
                <a:spcPts val="1860"/>
              </a:lnSpc>
              <a:spcAft>
                <a:spcPts val="2250"/>
              </a:spcAft>
              <a:buNone/>
            </a:pPr>
            <a:r>
              <a:rPr lang="en-US" sz="124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Rhetoric, Data Interpretation &amp; Point of View</a:t>
            </a:r>
            <a:endParaRPr lang="en-US" sz="1240" dirty="0"/>
          </a:p>
        </p:txBody>
      </p:sp>
      <p:sp>
        <p:nvSpPr>
          <p:cNvPr id="11" name="Text 8"/>
          <p:cNvSpPr/>
          <p:nvPr/>
        </p:nvSpPr>
        <p:spPr>
          <a:xfrm>
            <a:off x="514350" y="3263354"/>
            <a:ext cx="1583680" cy="268813"/>
          </a:xfrm>
          <a:prstGeom prst="roundRect">
            <a:avLst>
              <a:gd name="adj" fmla="val 53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Rhetoric &amp; Argumentation</a:t>
            </a:r>
            <a:endParaRPr lang="en-US" sz="730" dirty="0"/>
          </a:p>
        </p:txBody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744" y="3319248"/>
            <a:ext cx="132588" cy="13258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2184350" y="3263354"/>
            <a:ext cx="1296591" cy="268813"/>
          </a:xfrm>
          <a:prstGeom prst="roundRect">
            <a:avLst>
              <a:gd name="adj" fmla="val 53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&amp; Language</a:t>
            </a:r>
            <a:endParaRPr lang="en-US" sz="730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4744" y="3319248"/>
            <a:ext cx="132588" cy="13258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567261" y="3263354"/>
            <a:ext cx="1248817" cy="268813"/>
          </a:xfrm>
          <a:prstGeom prst="roundRect">
            <a:avLst>
              <a:gd name="adj" fmla="val 5338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Interpretation</a:t>
            </a:r>
            <a:endParaRPr lang="en-US" sz="730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7655" y="3319248"/>
            <a:ext cx="132588" cy="13258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928053" y="4813399"/>
            <a:ext cx="1758747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680" spc="82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RIGHTEOUSNESS MUSEUM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87220" y="0"/>
            <a:ext cx="1856780" cy="1714500"/>
          </a:xfrm>
          <a:prstGeom prst="ellipse">
            <a:avLst/>
          </a:prstGeom>
          <a:gradFill rotWithShape="1">
            <a:gsLst>
              <a:gs pos="0">
                <a:srgbClr val="C5A55A">
                  <a:alpha val="7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3787229"/>
            <a:ext cx="1499741" cy="1356271"/>
          </a:xfrm>
          <a:prstGeom prst="ellipse">
            <a:avLst/>
          </a:prstGeom>
          <a:gradFill rotWithShape="1">
            <a:gsLst>
              <a:gs pos="0">
                <a:srgbClr val="C5A55A">
                  <a:alpha val="5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00050" y="404664"/>
            <a:ext cx="351815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4</a:t>
            </a:r>
            <a:endParaRPr lang="en-US" sz="620" dirty="0"/>
          </a:p>
        </p:txBody>
      </p:sp>
      <p:sp>
        <p:nvSpPr>
          <p:cNvPr id="5" name="Text 3"/>
          <p:cNvSpPr/>
          <p:nvPr/>
        </p:nvSpPr>
        <p:spPr>
          <a:xfrm>
            <a:off x="790873" y="404664"/>
            <a:ext cx="30287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</a:t>
            </a:r>
            <a:endParaRPr lang="en-US" sz="620" dirty="0"/>
          </a:p>
        </p:txBody>
      </p:sp>
      <p:sp>
        <p:nvSpPr>
          <p:cNvPr id="6" name="Text 4"/>
          <p:cNvSpPr/>
          <p:nvPr/>
        </p:nvSpPr>
        <p:spPr>
          <a:xfrm>
            <a:off x="889397" y="375493"/>
            <a:ext cx="1258937" cy="193997"/>
          </a:xfrm>
          <a:prstGeom prst="roundRect">
            <a:avLst>
              <a:gd name="adj" fmla="val 73976"/>
            </a:avLst>
          </a:prstGeom>
          <a:solidFill>
            <a:srgbClr val="C5A55A">
              <a:alpha val="18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INTERPRETATION</a:t>
            </a:r>
            <a:endParaRPr lang="en-US" sz="62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1793" y="397380"/>
            <a:ext cx="132588" cy="13258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00050" y="595015"/>
            <a:ext cx="4164285" cy="27890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197"/>
              </a:lnSpc>
              <a:buNone/>
            </a:pPr>
            <a:r>
              <a:rPr lang="en-US" sz="191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Data Interpretation + Rights Analysis</a:t>
            </a:r>
            <a:endParaRPr lang="en-US" sz="1910" dirty="0"/>
          </a:p>
        </p:txBody>
      </p:sp>
      <p:sp>
        <p:nvSpPr>
          <p:cNvPr id="9" name="Text 6"/>
          <p:cNvSpPr/>
          <p:nvPr/>
        </p:nvSpPr>
        <p:spPr>
          <a:xfrm>
            <a:off x="7743230" y="285750"/>
            <a:ext cx="1000720" cy="678061"/>
          </a:xfrm>
          <a:prstGeom prst="roundRect">
            <a:avLst>
              <a:gd name="adj" fmla="val 10489"/>
            </a:avLst>
          </a:prstGeom>
          <a:noFill/>
          <a:ln w="9525">
            <a:solidFill>
              <a:srgbClr val="C5A55A">
                <a:alpha val="25000"/>
              </a:srgbClr>
            </a:solidFill>
          </a:ln>
          <a:effectLst>
            <a:outerShdw sx="100000" sy="100000" kx="0" ky="0" algn="bl" rotWithShape="0" blurRad="171450" dist="57150" dir="5400000">
              <a:srgbClr val="000000">
                <a:alpha val="3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752755" y="295275"/>
            <a:ext cx="981670" cy="659011"/>
          </a:xfrm>
          <a:prstGeom prst="roundRect">
            <a:avLst>
              <a:gd name="adj" fmla="val 10792"/>
            </a:avLst>
          </a:prstGeom>
        </p:spPr>
      </p:pic>
      <p:sp>
        <p:nvSpPr>
          <p:cNvPr id="11" name="Text 7"/>
          <p:cNvSpPr/>
          <p:nvPr/>
        </p:nvSpPr>
        <p:spPr>
          <a:xfrm>
            <a:off x="400050" y="1135261"/>
            <a:ext cx="6492612" cy="25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spcAft>
                <a:spcPts val="560"/>
              </a:spcAft>
              <a:buNone/>
            </a:pPr>
            <a:r>
              <a:rPr lang="en-US" sz="900" b="1" spc="18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Expansion of Voting Rights in America</a:t>
            </a:r>
            <a:endParaRPr lang="en-US" sz="90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827" y="1103197"/>
            <a:ext cx="132588" cy="1325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00050" y="1460004"/>
            <a:ext cx="5902375" cy="2062163"/>
          </a:xfrm>
          <a:prstGeom prst="roundRect">
            <a:avLst>
              <a:gd name="adj" fmla="val 4188"/>
            </a:avLst>
          </a:prstGeom>
          <a:solidFill>
            <a:srgbClr val="243557"/>
          </a:solidFill>
          <a:ln w="9525">
            <a:solidFill>
              <a:srgbClr val="C5A55A">
                <a:alpha val="1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9"/>
          <p:cNvSpPr/>
          <p:nvPr/>
        </p:nvSpPr>
        <p:spPr>
          <a:xfrm>
            <a:off x="509885" y="1569839"/>
            <a:ext cx="582930" cy="219075"/>
          </a:xfrm>
          <a:prstGeom prst="rect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lIns="100330" tIns="57150" rIns="100330" bIns="57150" rtlCol="0" anchor="t"/>
          <a:lstStyle/>
          <a:p>
            <a:pPr algn="l" indent="0" marL="0">
              <a:buNone/>
            </a:pPr>
            <a:r>
              <a:rPr lang="en-US" sz="680" b="1" spc="54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</a:t>
            </a:r>
            <a:endParaRPr lang="en-US" sz="680" dirty="0"/>
          </a:p>
        </p:txBody>
      </p:sp>
      <p:sp>
        <p:nvSpPr>
          <p:cNvPr id="15" name="Text 10"/>
          <p:cNvSpPr/>
          <p:nvPr/>
        </p:nvSpPr>
        <p:spPr>
          <a:xfrm>
            <a:off x="509885" y="1779389"/>
            <a:ext cx="571500" cy="9525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1"/>
          <p:cNvSpPr/>
          <p:nvPr/>
        </p:nvSpPr>
        <p:spPr>
          <a:xfrm>
            <a:off x="1081385" y="1569839"/>
            <a:ext cx="3089681" cy="219075"/>
          </a:xfrm>
          <a:prstGeom prst="rect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lIns="100330" tIns="57150" rIns="100330" bIns="57150" rtlCol="0" anchor="t"/>
          <a:lstStyle/>
          <a:p>
            <a:pPr algn="l" indent="0" marL="0">
              <a:buNone/>
            </a:pPr>
            <a:r>
              <a:rPr lang="en-US" sz="680" b="1" spc="54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MILESTONE</a:t>
            </a:r>
            <a:endParaRPr lang="en-US" sz="680" dirty="0"/>
          </a:p>
        </p:txBody>
      </p:sp>
      <p:sp>
        <p:nvSpPr>
          <p:cNvPr id="17" name="Text 12"/>
          <p:cNvSpPr/>
          <p:nvPr/>
        </p:nvSpPr>
        <p:spPr>
          <a:xfrm>
            <a:off x="1081385" y="1779389"/>
            <a:ext cx="3029099" cy="9525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3"/>
          <p:cNvSpPr/>
          <p:nvPr/>
        </p:nvSpPr>
        <p:spPr>
          <a:xfrm>
            <a:off x="4103950" y="1569839"/>
            <a:ext cx="666423" cy="219075"/>
          </a:xfrm>
          <a:prstGeom prst="rect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lIns="100330" tIns="57150" rIns="100330" bIns="57150" rtlCol="0" anchor="t"/>
          <a:lstStyle/>
          <a:p>
            <a:pPr algn="ctr" indent="0" marL="0">
              <a:buNone/>
            </a:pPr>
            <a:r>
              <a:rPr lang="en-US" sz="680" b="1" spc="54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ELIGIBLE</a:t>
            </a:r>
            <a:endParaRPr lang="en-US" sz="680" dirty="0"/>
          </a:p>
        </p:txBody>
      </p:sp>
      <p:sp>
        <p:nvSpPr>
          <p:cNvPr id="19" name="Text 14"/>
          <p:cNvSpPr/>
          <p:nvPr/>
        </p:nvSpPr>
        <p:spPr>
          <a:xfrm>
            <a:off x="4110484" y="1779389"/>
            <a:ext cx="653355" cy="9525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5"/>
          <p:cNvSpPr/>
          <p:nvPr/>
        </p:nvSpPr>
        <p:spPr>
          <a:xfrm>
            <a:off x="4763839" y="1569839"/>
            <a:ext cx="1457325" cy="219075"/>
          </a:xfrm>
          <a:prstGeom prst="rect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lIns="100330" tIns="57150" rIns="100330" bIns="57150" rtlCol="0" anchor="t"/>
          <a:lstStyle/>
          <a:p>
            <a:pPr algn="l" indent="0" marL="0">
              <a:buNone/>
            </a:pPr>
            <a:r>
              <a:rPr lang="en-US" sz="680" b="1" spc="54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</a:t>
            </a:r>
            <a:endParaRPr lang="en-US" sz="680" dirty="0"/>
          </a:p>
        </p:txBody>
      </p:sp>
      <p:sp>
        <p:nvSpPr>
          <p:cNvPr id="21" name="Text 16"/>
          <p:cNvSpPr/>
          <p:nvPr/>
        </p:nvSpPr>
        <p:spPr>
          <a:xfrm>
            <a:off x="4763839" y="1779389"/>
            <a:ext cx="1428750" cy="9525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17"/>
          <p:cNvSpPr/>
          <p:nvPr/>
        </p:nvSpPr>
        <p:spPr>
          <a:xfrm>
            <a:off x="509885" y="1788914"/>
            <a:ext cx="582930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l" indent="0" marL="0">
              <a:buNone/>
            </a:pPr>
            <a:r>
              <a:rPr lang="en-US" sz="84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1789</a:t>
            </a:r>
            <a:endParaRPr lang="en-US" sz="840" dirty="0"/>
          </a:p>
        </p:txBody>
      </p:sp>
      <p:sp>
        <p:nvSpPr>
          <p:cNvPr id="23" name="Text 18"/>
          <p:cNvSpPr/>
          <p:nvPr/>
        </p:nvSpPr>
        <p:spPr>
          <a:xfrm>
            <a:off x="509885" y="2002036"/>
            <a:ext cx="571500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19"/>
          <p:cNvSpPr/>
          <p:nvPr/>
        </p:nvSpPr>
        <p:spPr>
          <a:xfrm>
            <a:off x="1081385" y="1788914"/>
            <a:ext cx="3089681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l" indent="0" marL="0"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White male property owners</a:t>
            </a:r>
            <a:endParaRPr lang="en-US" sz="790" dirty="0"/>
          </a:p>
        </p:txBody>
      </p:sp>
      <p:sp>
        <p:nvSpPr>
          <p:cNvPr id="25" name="Text 20"/>
          <p:cNvSpPr/>
          <p:nvPr/>
        </p:nvSpPr>
        <p:spPr>
          <a:xfrm>
            <a:off x="1081385" y="2002036"/>
            <a:ext cx="3029099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1"/>
          <p:cNvSpPr/>
          <p:nvPr/>
        </p:nvSpPr>
        <p:spPr>
          <a:xfrm>
            <a:off x="4103950" y="1788914"/>
            <a:ext cx="666423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~6%</a:t>
            </a:r>
            <a:endParaRPr lang="en-US" sz="840" dirty="0"/>
          </a:p>
        </p:txBody>
      </p:sp>
      <p:sp>
        <p:nvSpPr>
          <p:cNvPr id="27" name="Text 22"/>
          <p:cNvSpPr/>
          <p:nvPr/>
        </p:nvSpPr>
        <p:spPr>
          <a:xfrm>
            <a:off x="4110484" y="2002036"/>
            <a:ext cx="653355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3"/>
          <p:cNvSpPr/>
          <p:nvPr/>
        </p:nvSpPr>
        <p:spPr>
          <a:xfrm>
            <a:off x="4763839" y="2002036"/>
            <a:ext cx="1428750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4"/>
          <p:cNvSpPr/>
          <p:nvPr/>
        </p:nvSpPr>
        <p:spPr>
          <a:xfrm>
            <a:off x="4864150" y="1838325"/>
            <a:ext cx="1228130" cy="114300"/>
          </a:xfrm>
          <a:prstGeom prst="roundRect">
            <a:avLst>
              <a:gd name="adj" fmla="val 25556"/>
            </a:avLst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5"/>
          <p:cNvSpPr/>
          <p:nvPr/>
        </p:nvSpPr>
        <p:spPr>
          <a:xfrm>
            <a:off x="4864150" y="1838325"/>
            <a:ext cx="73670" cy="114300"/>
          </a:xfrm>
          <a:prstGeom prst="ellipse">
            <a:avLst/>
          </a:prstGeom>
          <a:gradFill rotWithShape="1">
            <a:gsLst>
              <a:gs pos="0">
                <a:srgbClr val="C5A55A"/>
              </a:gs>
              <a:gs pos="100000">
                <a:srgbClr val="E0C97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6"/>
          <p:cNvSpPr/>
          <p:nvPr/>
        </p:nvSpPr>
        <p:spPr>
          <a:xfrm>
            <a:off x="509885" y="2011561"/>
            <a:ext cx="582930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l" indent="0" marL="0">
              <a:buNone/>
            </a:pPr>
            <a:r>
              <a:rPr lang="en-US" sz="84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1870</a:t>
            </a:r>
            <a:endParaRPr lang="en-US" sz="840" dirty="0"/>
          </a:p>
        </p:txBody>
      </p:sp>
      <p:sp>
        <p:nvSpPr>
          <p:cNvPr id="32" name="Text 27"/>
          <p:cNvSpPr/>
          <p:nvPr/>
        </p:nvSpPr>
        <p:spPr>
          <a:xfrm>
            <a:off x="509885" y="2224683"/>
            <a:ext cx="571500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28"/>
          <p:cNvSpPr/>
          <p:nvPr/>
        </p:nvSpPr>
        <p:spPr>
          <a:xfrm>
            <a:off x="1081385" y="2011561"/>
            <a:ext cx="3089681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l" indent="0" marL="0"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15th Amendment</a:t>
            </a:r>
            <a:endParaRPr lang="en-US" sz="790" dirty="0"/>
          </a:p>
        </p:txBody>
      </p:sp>
      <p:sp>
        <p:nvSpPr>
          <p:cNvPr id="34" name="Text 29"/>
          <p:cNvSpPr/>
          <p:nvPr/>
        </p:nvSpPr>
        <p:spPr>
          <a:xfrm>
            <a:off x="1081385" y="2224683"/>
            <a:ext cx="3029099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0"/>
          <p:cNvSpPr/>
          <p:nvPr/>
        </p:nvSpPr>
        <p:spPr>
          <a:xfrm>
            <a:off x="4103950" y="2011561"/>
            <a:ext cx="666423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~20%</a:t>
            </a:r>
            <a:endParaRPr lang="en-US" sz="840" dirty="0"/>
          </a:p>
        </p:txBody>
      </p:sp>
      <p:sp>
        <p:nvSpPr>
          <p:cNvPr id="36" name="Text 31"/>
          <p:cNvSpPr/>
          <p:nvPr/>
        </p:nvSpPr>
        <p:spPr>
          <a:xfrm>
            <a:off x="4110484" y="2224683"/>
            <a:ext cx="653355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32"/>
          <p:cNvSpPr/>
          <p:nvPr/>
        </p:nvSpPr>
        <p:spPr>
          <a:xfrm>
            <a:off x="4763839" y="2224683"/>
            <a:ext cx="1428750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8" name="Text 33"/>
          <p:cNvSpPr/>
          <p:nvPr/>
        </p:nvSpPr>
        <p:spPr>
          <a:xfrm>
            <a:off x="4864150" y="2060972"/>
            <a:ext cx="1228130" cy="114300"/>
          </a:xfrm>
          <a:prstGeom prst="roundRect">
            <a:avLst>
              <a:gd name="adj" fmla="val 25556"/>
            </a:avLst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9" name="Text 34"/>
          <p:cNvSpPr/>
          <p:nvPr/>
        </p:nvSpPr>
        <p:spPr>
          <a:xfrm>
            <a:off x="4864150" y="2060972"/>
            <a:ext cx="245566" cy="114300"/>
          </a:xfrm>
          <a:prstGeom prst="roundRect">
            <a:avLst>
              <a:gd name="adj" fmla="val 25556"/>
            </a:avLst>
          </a:prstGeom>
          <a:gradFill rotWithShape="1">
            <a:gsLst>
              <a:gs pos="0">
                <a:srgbClr val="C5A55A"/>
              </a:gs>
              <a:gs pos="100000">
                <a:srgbClr val="E0C97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0" name="Text 35"/>
          <p:cNvSpPr/>
          <p:nvPr/>
        </p:nvSpPr>
        <p:spPr>
          <a:xfrm>
            <a:off x="509885" y="2234208"/>
            <a:ext cx="582930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l" indent="0" marL="0">
              <a:buNone/>
            </a:pPr>
            <a:r>
              <a:rPr lang="en-US" sz="84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1920</a:t>
            </a:r>
            <a:endParaRPr lang="en-US" sz="840" dirty="0"/>
          </a:p>
        </p:txBody>
      </p:sp>
      <p:sp>
        <p:nvSpPr>
          <p:cNvPr id="41" name="Text 36"/>
          <p:cNvSpPr/>
          <p:nvPr/>
        </p:nvSpPr>
        <p:spPr>
          <a:xfrm>
            <a:off x="509885" y="2447330"/>
            <a:ext cx="571500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2" name="Text 37"/>
          <p:cNvSpPr/>
          <p:nvPr/>
        </p:nvSpPr>
        <p:spPr>
          <a:xfrm>
            <a:off x="1081385" y="2234208"/>
            <a:ext cx="3089681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l" indent="0" marL="0"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19th Amendment — Women's Suffrage</a:t>
            </a:r>
            <a:endParaRPr lang="en-US" sz="790" dirty="0"/>
          </a:p>
        </p:txBody>
      </p:sp>
      <p:sp>
        <p:nvSpPr>
          <p:cNvPr id="43" name="Text 38"/>
          <p:cNvSpPr/>
          <p:nvPr/>
        </p:nvSpPr>
        <p:spPr>
          <a:xfrm>
            <a:off x="1081385" y="2447330"/>
            <a:ext cx="3029099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4" name="Text 39"/>
          <p:cNvSpPr/>
          <p:nvPr/>
        </p:nvSpPr>
        <p:spPr>
          <a:xfrm>
            <a:off x="4103950" y="2234208"/>
            <a:ext cx="666423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~50%</a:t>
            </a:r>
            <a:endParaRPr lang="en-US" sz="840" dirty="0"/>
          </a:p>
        </p:txBody>
      </p:sp>
      <p:sp>
        <p:nvSpPr>
          <p:cNvPr id="45" name="Text 40"/>
          <p:cNvSpPr/>
          <p:nvPr/>
        </p:nvSpPr>
        <p:spPr>
          <a:xfrm>
            <a:off x="4110484" y="2447330"/>
            <a:ext cx="653355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6" name="Text 41"/>
          <p:cNvSpPr/>
          <p:nvPr/>
        </p:nvSpPr>
        <p:spPr>
          <a:xfrm>
            <a:off x="4763839" y="2447330"/>
            <a:ext cx="1428750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7" name="Text 42"/>
          <p:cNvSpPr/>
          <p:nvPr/>
        </p:nvSpPr>
        <p:spPr>
          <a:xfrm>
            <a:off x="4864150" y="2283619"/>
            <a:ext cx="1228130" cy="114300"/>
          </a:xfrm>
          <a:prstGeom prst="roundRect">
            <a:avLst>
              <a:gd name="adj" fmla="val 25556"/>
            </a:avLst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8" name="Text 43"/>
          <p:cNvSpPr/>
          <p:nvPr/>
        </p:nvSpPr>
        <p:spPr>
          <a:xfrm>
            <a:off x="4864150" y="2283619"/>
            <a:ext cx="614065" cy="114300"/>
          </a:xfrm>
          <a:prstGeom prst="roundRect">
            <a:avLst>
              <a:gd name="adj" fmla="val 25556"/>
            </a:avLst>
          </a:prstGeom>
          <a:gradFill rotWithShape="1">
            <a:gsLst>
              <a:gs pos="0">
                <a:srgbClr val="C5A55A"/>
              </a:gs>
              <a:gs pos="100000">
                <a:srgbClr val="E0C97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9" name="Text 44"/>
          <p:cNvSpPr/>
          <p:nvPr/>
        </p:nvSpPr>
        <p:spPr>
          <a:xfrm>
            <a:off x="509885" y="2456855"/>
            <a:ext cx="582930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l" indent="0" marL="0">
              <a:buNone/>
            </a:pPr>
            <a:r>
              <a:rPr lang="en-US" sz="84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1965</a:t>
            </a:r>
            <a:endParaRPr lang="en-US" sz="840" dirty="0"/>
          </a:p>
        </p:txBody>
      </p:sp>
      <p:sp>
        <p:nvSpPr>
          <p:cNvPr id="50" name="Text 45"/>
          <p:cNvSpPr/>
          <p:nvPr/>
        </p:nvSpPr>
        <p:spPr>
          <a:xfrm>
            <a:off x="509885" y="2669977"/>
            <a:ext cx="571500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1" name="Text 46"/>
          <p:cNvSpPr/>
          <p:nvPr/>
        </p:nvSpPr>
        <p:spPr>
          <a:xfrm>
            <a:off x="1081385" y="2456855"/>
            <a:ext cx="3089681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l" indent="0" marL="0"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Voting Rights Act</a:t>
            </a:r>
            <a:endParaRPr lang="en-US" sz="790" dirty="0"/>
          </a:p>
        </p:txBody>
      </p:sp>
      <p:sp>
        <p:nvSpPr>
          <p:cNvPr id="52" name="Text 47"/>
          <p:cNvSpPr/>
          <p:nvPr/>
        </p:nvSpPr>
        <p:spPr>
          <a:xfrm>
            <a:off x="1081385" y="2669977"/>
            <a:ext cx="3029099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3" name="Text 48"/>
          <p:cNvSpPr/>
          <p:nvPr/>
        </p:nvSpPr>
        <p:spPr>
          <a:xfrm>
            <a:off x="4103950" y="2456855"/>
            <a:ext cx="666423" cy="222647"/>
          </a:xfrm>
          <a:prstGeom prst="rect">
            <a:avLst/>
          </a:prstGeom>
          <a:noFill/>
          <a:ln/>
        </p:spPr>
        <p:txBody>
          <a:bodyPr wrap="none" lIns="100330" tIns="49530" rIns="100330" bIns="49530" rtlCol="0" anchor="t"/>
          <a:lstStyle/>
          <a:p>
            <a:pPr algn="ctr" indent="0" marL="0"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~95%</a:t>
            </a:r>
            <a:endParaRPr lang="en-US" sz="840" dirty="0"/>
          </a:p>
        </p:txBody>
      </p:sp>
      <p:sp>
        <p:nvSpPr>
          <p:cNvPr id="54" name="Text 49"/>
          <p:cNvSpPr/>
          <p:nvPr/>
        </p:nvSpPr>
        <p:spPr>
          <a:xfrm>
            <a:off x="4110484" y="2669977"/>
            <a:ext cx="653355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5" name="Text 50"/>
          <p:cNvSpPr/>
          <p:nvPr/>
        </p:nvSpPr>
        <p:spPr>
          <a:xfrm>
            <a:off x="4763839" y="2669977"/>
            <a:ext cx="1428750" cy="9525"/>
          </a:xfrm>
          <a:prstGeom prst="rect">
            <a:avLst/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6" name="Text 51"/>
          <p:cNvSpPr/>
          <p:nvPr/>
        </p:nvSpPr>
        <p:spPr>
          <a:xfrm>
            <a:off x="4864150" y="2506266"/>
            <a:ext cx="1228130" cy="114300"/>
          </a:xfrm>
          <a:prstGeom prst="roundRect">
            <a:avLst>
              <a:gd name="adj" fmla="val 25556"/>
            </a:avLst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7" name="Text 52"/>
          <p:cNvSpPr/>
          <p:nvPr/>
        </p:nvSpPr>
        <p:spPr>
          <a:xfrm>
            <a:off x="4864150" y="2506266"/>
            <a:ext cx="1166664" cy="114300"/>
          </a:xfrm>
          <a:prstGeom prst="roundRect">
            <a:avLst>
              <a:gd name="adj" fmla="val 25556"/>
            </a:avLst>
          </a:prstGeom>
          <a:gradFill rotWithShape="1">
            <a:gsLst>
              <a:gs pos="0">
                <a:srgbClr val="C5A55A"/>
              </a:gs>
              <a:gs pos="100000">
                <a:srgbClr val="E0C97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8" name="Text 53"/>
          <p:cNvSpPr/>
          <p:nvPr/>
        </p:nvSpPr>
        <p:spPr>
          <a:xfrm>
            <a:off x="509885" y="2679502"/>
            <a:ext cx="582930" cy="223778"/>
          </a:xfrm>
          <a:prstGeom prst="rect">
            <a:avLst/>
          </a:prstGeom>
          <a:noFill/>
          <a:ln/>
        </p:spPr>
        <p:txBody>
          <a:bodyPr wrap="square" lIns="100330" tIns="49530" rIns="100330" bIns="49530" rtlCol="0" anchor="t"/>
          <a:lstStyle/>
          <a:p>
            <a:pPr algn="l" indent="0" marL="0">
              <a:lnSpc>
                <a:spcPts val="840"/>
              </a:lnSpc>
              <a:buNone/>
            </a:pPr>
            <a:r>
              <a:rPr lang="en-US" sz="84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2024</a:t>
            </a:r>
            <a:endParaRPr lang="en-US" sz="840" dirty="0"/>
          </a:p>
        </p:txBody>
      </p:sp>
      <p:sp>
        <p:nvSpPr>
          <p:cNvPr id="59" name="Text 54"/>
          <p:cNvSpPr/>
          <p:nvPr/>
        </p:nvSpPr>
        <p:spPr>
          <a:xfrm>
            <a:off x="1081385" y="2679502"/>
            <a:ext cx="3089681" cy="223778"/>
          </a:xfrm>
          <a:prstGeom prst="rect">
            <a:avLst/>
          </a:prstGeom>
          <a:noFill/>
          <a:ln/>
        </p:spPr>
        <p:txBody>
          <a:bodyPr wrap="square" lIns="100330" tIns="49530" rIns="100330" bIns="49530" rtlCol="0" anchor="t"/>
          <a:lstStyle/>
          <a:p>
            <a:pPr algn="l" indent="0" marL="0">
              <a:lnSpc>
                <a:spcPts val="790"/>
              </a:lnSpc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citizens 18+</a:t>
            </a:r>
            <a:endParaRPr lang="en-US" sz="790" dirty="0"/>
          </a:p>
        </p:txBody>
      </p:sp>
      <p:sp>
        <p:nvSpPr>
          <p:cNvPr id="60" name="Text 55"/>
          <p:cNvSpPr/>
          <p:nvPr/>
        </p:nvSpPr>
        <p:spPr>
          <a:xfrm>
            <a:off x="4103950" y="2679502"/>
            <a:ext cx="666423" cy="223778"/>
          </a:xfrm>
          <a:prstGeom prst="rect">
            <a:avLst/>
          </a:prstGeom>
          <a:noFill/>
          <a:ln/>
        </p:spPr>
        <p:txBody>
          <a:bodyPr wrap="square" lIns="100330" tIns="49530" rIns="100330" bIns="49530" rtlCol="0" anchor="t"/>
          <a:lstStyle/>
          <a:p>
            <a:pPr algn="ctr" indent="0" marL="0">
              <a:lnSpc>
                <a:spcPts val="840"/>
              </a:lnSpc>
              <a:buNone/>
            </a:pPr>
            <a:r>
              <a:rPr lang="en-US" sz="84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~100%</a:t>
            </a:r>
            <a:endParaRPr lang="en-US" sz="840" dirty="0"/>
          </a:p>
        </p:txBody>
      </p:sp>
      <p:sp>
        <p:nvSpPr>
          <p:cNvPr id="61" name="Text 56"/>
          <p:cNvSpPr/>
          <p:nvPr/>
        </p:nvSpPr>
        <p:spPr>
          <a:xfrm>
            <a:off x="4864150" y="2728913"/>
            <a:ext cx="1228130" cy="114300"/>
          </a:xfrm>
          <a:prstGeom prst="roundRect">
            <a:avLst>
              <a:gd name="adj" fmla="val 25556"/>
            </a:avLst>
          </a:prstGeom>
          <a:solidFill>
            <a:srgbClr val="A8B4C8">
              <a:alpha val="12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2" name="Text 57"/>
          <p:cNvSpPr/>
          <p:nvPr/>
        </p:nvSpPr>
        <p:spPr>
          <a:xfrm>
            <a:off x="4864150" y="2728913"/>
            <a:ext cx="1228130" cy="114300"/>
          </a:xfrm>
          <a:custGeom>
            <a:avLst/>
            <a:gdLst/>
            <a:ahLst/>
            <a:cxnLst/>
            <a:rect l="l" t="t" r="r" b="b"/>
            <a:pathLst>
              <a:path w="1228130" h="114300">
                <a:moveTo>
                  <a:pt x="29210" y="0"/>
                </a:moveTo>
                <a:lnTo>
                  <a:pt x="23511" y="561"/>
                </a:lnTo>
                <a:lnTo>
                  <a:pt x="18032" y="2223"/>
                </a:lnTo>
                <a:lnTo>
                  <a:pt x="12982" y="4923"/>
                </a:lnTo>
                <a:lnTo>
                  <a:pt x="8555" y="8555"/>
                </a:lnTo>
                <a:lnTo>
                  <a:pt x="4923" y="12982"/>
                </a:lnTo>
                <a:lnTo>
                  <a:pt x="2223" y="18032"/>
                </a:lnTo>
                <a:lnTo>
                  <a:pt x="561" y="23511"/>
                </a:lnTo>
                <a:lnTo>
                  <a:pt x="0" y="29210"/>
                </a:lnTo>
                <a:lnTo>
                  <a:pt x="0" y="85090"/>
                </a:lnTo>
                <a:lnTo>
                  <a:pt x="561" y="90789"/>
                </a:lnTo>
                <a:lnTo>
                  <a:pt x="2223" y="96268"/>
                </a:lnTo>
                <a:lnTo>
                  <a:pt x="4923" y="101318"/>
                </a:lnTo>
                <a:lnTo>
                  <a:pt x="8555" y="105745"/>
                </a:lnTo>
                <a:lnTo>
                  <a:pt x="12982" y="109377"/>
                </a:lnTo>
                <a:lnTo>
                  <a:pt x="18032" y="112077"/>
                </a:lnTo>
                <a:lnTo>
                  <a:pt x="23511" y="113739"/>
                </a:lnTo>
                <a:lnTo>
                  <a:pt x="29210" y="114300"/>
                </a:lnTo>
                <a:lnTo>
                  <a:pt x="1198920" y="114300"/>
                </a:lnTo>
                <a:lnTo>
                  <a:pt x="1204618" y="113739"/>
                </a:lnTo>
                <a:lnTo>
                  <a:pt x="1210098" y="112077"/>
                </a:lnTo>
                <a:lnTo>
                  <a:pt x="1215148" y="109377"/>
                </a:lnTo>
                <a:lnTo>
                  <a:pt x="1219574" y="105745"/>
                </a:lnTo>
                <a:lnTo>
                  <a:pt x="1223207" y="101318"/>
                </a:lnTo>
                <a:lnTo>
                  <a:pt x="1225906" y="96268"/>
                </a:lnTo>
                <a:lnTo>
                  <a:pt x="1227568" y="90789"/>
                </a:lnTo>
                <a:lnTo>
                  <a:pt x="1228130" y="85090"/>
                </a:lnTo>
                <a:lnTo>
                  <a:pt x="1228130" y="29210"/>
                </a:lnTo>
                <a:lnTo>
                  <a:pt x="1227568" y="23511"/>
                </a:lnTo>
                <a:lnTo>
                  <a:pt x="1225906" y="18032"/>
                </a:lnTo>
                <a:lnTo>
                  <a:pt x="1223207" y="12982"/>
                </a:lnTo>
                <a:lnTo>
                  <a:pt x="1219574" y="8555"/>
                </a:lnTo>
                <a:lnTo>
                  <a:pt x="1215148" y="4923"/>
                </a:lnTo>
                <a:lnTo>
                  <a:pt x="1210098" y="2223"/>
                </a:lnTo>
                <a:lnTo>
                  <a:pt x="1204618" y="561"/>
                </a:lnTo>
                <a:lnTo>
                  <a:pt x="1198920" y="0"/>
                </a:lnTo>
                <a:close/>
              </a:path>
            </a:pathLst>
          </a:custGeom>
          <a:gradFill rotWithShape="1">
            <a:gsLst>
              <a:gs pos="0">
                <a:srgbClr val="C5A55A"/>
              </a:gs>
              <a:gs pos="100000">
                <a:srgbClr val="E0C97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3" name="Text 58"/>
          <p:cNvSpPr/>
          <p:nvPr/>
        </p:nvSpPr>
        <p:spPr>
          <a:xfrm>
            <a:off x="6473875" y="1135261"/>
            <a:ext cx="2270075" cy="1532483"/>
          </a:xfrm>
          <a:prstGeom prst="roundRect">
            <a:avLst>
              <a:gd name="adj" fmla="val 6547"/>
            </a:avLst>
          </a:prstGeom>
          <a:gradFill rotWithShape="1">
            <a:gsLst>
              <a:gs pos="0">
                <a:srgbClr val="C5A55A">
                  <a:alpha val="15000"/>
                </a:srgbClr>
              </a:gs>
              <a:gs pos="100000">
                <a:srgbClr val="C5A55A">
                  <a:alpha val="5000"/>
                </a:srgbClr>
              </a:gs>
            </a:gsLst>
            <a:lin ang="2700000" scaled="1"/>
          </a:gra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4" name="Text 59"/>
          <p:cNvSpPr/>
          <p:nvPr/>
        </p:nvSpPr>
        <p:spPr>
          <a:xfrm>
            <a:off x="6528666" y="1479054"/>
            <a:ext cx="2160493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930"/>
              </a:lnSpc>
              <a:buNone/>
            </a:pPr>
            <a:r>
              <a:rPr lang="en-US" sz="620" b="1" spc="74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LARGEST SINGLE INCREASE</a:t>
            </a:r>
            <a:endParaRPr lang="en-US" sz="620" dirty="0"/>
          </a:p>
        </p:txBody>
      </p:sp>
      <p:sp>
        <p:nvSpPr>
          <p:cNvPr id="65" name="Text 60"/>
          <p:cNvSpPr/>
          <p:nvPr/>
        </p:nvSpPr>
        <p:spPr>
          <a:xfrm>
            <a:off x="6577768" y="1640235"/>
            <a:ext cx="2062289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+45%</a:t>
            </a:r>
            <a:endParaRPr lang="en-US" sz="2700" dirty="0"/>
          </a:p>
        </p:txBody>
      </p:sp>
      <p:sp>
        <p:nvSpPr>
          <p:cNvPr id="66" name="Text 61"/>
          <p:cNvSpPr/>
          <p:nvPr/>
        </p:nvSpPr>
        <p:spPr>
          <a:xfrm>
            <a:off x="6528666" y="2026295"/>
            <a:ext cx="216049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1920 → 1965</a:t>
            </a:r>
            <a:endParaRPr lang="en-US" sz="730" dirty="0"/>
          </a:p>
        </p:txBody>
      </p:sp>
      <p:sp>
        <p:nvSpPr>
          <p:cNvPr id="67" name="Text 62"/>
          <p:cNvSpPr/>
          <p:nvPr/>
        </p:nvSpPr>
        <p:spPr>
          <a:xfrm>
            <a:off x="6528666" y="2194471"/>
            <a:ext cx="2160493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020"/>
              </a:lnSpc>
              <a:buNone/>
            </a:pPr>
            <a:r>
              <a:rPr lang="en-US" sz="680" dirty="0">
                <a:solidFill>
                  <a:srgbClr val="F0ECE4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Voting Rights Act</a:t>
            </a:r>
            <a:endParaRPr lang="en-US" sz="680" dirty="0"/>
          </a:p>
        </p:txBody>
      </p:sp>
      <p:sp>
        <p:nvSpPr>
          <p:cNvPr id="68" name="Text 63"/>
          <p:cNvSpPr/>
          <p:nvPr/>
        </p:nvSpPr>
        <p:spPr>
          <a:xfrm>
            <a:off x="6473875" y="2754064"/>
            <a:ext cx="2270075" cy="791145"/>
          </a:xfrm>
          <a:prstGeom prst="roundRect">
            <a:avLst>
              <a:gd name="adj" fmla="val 12682"/>
            </a:avLst>
          </a:prstGeom>
          <a:solidFill>
            <a:srgbClr val="243557"/>
          </a:solidFill>
          <a:ln w="9525">
            <a:solidFill>
              <a:srgbClr val="C5A55A">
                <a:alpha val="10000"/>
              </a:srgbClr>
            </a:solidFill>
          </a:ln>
        </p:spPr>
        <p:txBody>
          <a:bodyPr wrap="square" lIns="114300" tIns="114300" rIns="114300" bIns="114300" rtlCol="0" anchor="t"/>
          <a:lstStyle/>
          <a:p>
            <a:pPr algn="ctr" indent="0" marL="0">
              <a:buNone/>
            </a:pPr>
            <a:r>
              <a:rPr lang="en-US" sz="620" b="1" spc="62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GROWTH</a:t>
            </a:r>
            <a:pPr algn="ctr" indent="0" marL="0">
              <a:buNone/>
            </a:pPr>
            <a:endParaRPr lang="en-US" sz="620" dirty="0"/>
          </a:p>
          <a:p>
            <a:pPr algn="ctr" indent="0" marL="0">
              <a:buNone/>
            </a:pPr>
            <a:r>
              <a:rPr lang="en-US" sz="169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6% → 100%</a:t>
            </a:r>
            <a:endParaRPr lang="en-US" sz="620" dirty="0"/>
          </a:p>
          <a:p>
            <a:pPr algn="ctr" indent="0" marL="0">
              <a:buNone/>
            </a:pPr>
            <a:endParaRPr lang="en-US" sz="620" dirty="0"/>
          </a:p>
          <a:p>
            <a:pPr algn="ctr" indent="0" marL="0"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 235 years</a:t>
            </a:r>
            <a:endParaRPr lang="en-US" sz="620" dirty="0"/>
          </a:p>
        </p:txBody>
      </p:sp>
      <p:pic>
        <p:nvPicPr>
          <p:cNvPr id="69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827" y="3685068"/>
            <a:ext cx="132588" cy="132588"/>
          </a:xfrm>
          <a:prstGeom prst="rect">
            <a:avLst/>
          </a:prstGeom>
        </p:spPr>
      </p:pic>
      <p:sp>
        <p:nvSpPr>
          <p:cNvPr id="70" name="Text 64"/>
          <p:cNvSpPr/>
          <p:nvPr/>
        </p:nvSpPr>
        <p:spPr>
          <a:xfrm>
            <a:off x="553343" y="3665637"/>
            <a:ext cx="218063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SAT-Style Data Interpretation Questions</a:t>
            </a:r>
            <a:endParaRPr lang="en-US" sz="900" dirty="0"/>
          </a:p>
        </p:txBody>
      </p:sp>
      <p:sp>
        <p:nvSpPr>
          <p:cNvPr id="71" name="Text 65"/>
          <p:cNvSpPr/>
          <p:nvPr/>
        </p:nvSpPr>
        <p:spPr>
          <a:xfrm>
            <a:off x="400050" y="3923407"/>
            <a:ext cx="3046214" cy="962323"/>
          </a:xfrm>
          <a:prstGeom prst="roundRect">
            <a:avLst>
              <a:gd name="adj" fmla="val 8974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2" name="Text 66"/>
          <p:cNvSpPr/>
          <p:nvPr/>
        </p:nvSpPr>
        <p:spPr>
          <a:xfrm>
            <a:off x="400050" y="3923407"/>
            <a:ext cx="28575" cy="962323"/>
          </a:xfrm>
          <a:custGeom>
            <a:avLst/>
            <a:gdLst/>
            <a:ahLst/>
            <a:cxnLst/>
            <a:rect l="l" t="t" r="r" b="b"/>
            <a:pathLst>
              <a:path w="28575" h="962323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940142"/>
                </a:lnTo>
                <a:lnTo>
                  <a:pt x="25003" y="936736"/>
                </a:lnTo>
                <a:lnTo>
                  <a:pt x="21431" y="932904"/>
                </a:lnTo>
                <a:lnTo>
                  <a:pt x="17859" y="928553"/>
                </a:lnTo>
                <a:lnTo>
                  <a:pt x="14288" y="923540"/>
                </a:lnTo>
                <a:lnTo>
                  <a:pt x="10716" y="917628"/>
                </a:lnTo>
                <a:lnTo>
                  <a:pt x="7144" y="910355"/>
                </a:lnTo>
                <a:lnTo>
                  <a:pt x="3572" y="900543"/>
                </a:lnTo>
                <a:lnTo>
                  <a:pt x="0" y="875963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3" name="Text 67"/>
          <p:cNvSpPr/>
          <p:nvPr/>
        </p:nvSpPr>
        <p:spPr>
          <a:xfrm>
            <a:off x="572095" y="4037707"/>
            <a:ext cx="157460" cy="173206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8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680" dirty="0"/>
          </a:p>
        </p:txBody>
      </p:sp>
      <p:sp>
        <p:nvSpPr>
          <p:cNvPr id="74" name="Text 68"/>
          <p:cNvSpPr/>
          <p:nvPr/>
        </p:nvSpPr>
        <p:spPr>
          <a:xfrm>
            <a:off x="786705" y="4046934"/>
            <a:ext cx="137435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QUANTITATIVE ANALYSIS</a:t>
            </a:r>
            <a:endParaRPr lang="en-US" sz="730" dirty="0"/>
          </a:p>
        </p:txBody>
      </p:sp>
      <p:sp>
        <p:nvSpPr>
          <p:cNvPr id="75" name="Text 69"/>
          <p:cNvSpPr/>
          <p:nvPr/>
        </p:nvSpPr>
        <p:spPr>
          <a:xfrm>
            <a:off x="572095" y="4252317"/>
            <a:ext cx="2785312" cy="489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25"/>
              </a:lnSpc>
              <a:buNone/>
            </a:pPr>
            <a:r>
              <a:rPr lang="en-US" sz="79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"Which period saw the </a:t>
            </a:r>
            <a:pPr algn="l" indent="0" marL="0">
              <a:lnSpc>
                <a:spcPts val="1225"/>
              </a:lnSpc>
              <a:buNone/>
            </a:pPr>
            <a:r>
              <a:rPr lang="en-US" sz="79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largest increase</a:t>
            </a:r>
            <a:pPr algn="l" indent="0" marL="0">
              <a:lnSpc>
                <a:spcPts val="1225"/>
              </a:lnSpc>
              <a:buNone/>
            </a:pPr>
            <a:r>
              <a:rPr lang="en-US" sz="79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eligible voters, and by approximately how many percentage points did eligibility rise?"</a:t>
            </a:r>
            <a:endParaRPr lang="en-US" sz="790" dirty="0"/>
          </a:p>
        </p:txBody>
      </p:sp>
      <p:sp>
        <p:nvSpPr>
          <p:cNvPr id="76" name="Text 70"/>
          <p:cNvSpPr/>
          <p:nvPr/>
        </p:nvSpPr>
        <p:spPr>
          <a:xfrm>
            <a:off x="3560564" y="3923407"/>
            <a:ext cx="3046363" cy="962323"/>
          </a:xfrm>
          <a:prstGeom prst="roundRect">
            <a:avLst>
              <a:gd name="adj" fmla="val 8974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7" name="Text 71"/>
          <p:cNvSpPr/>
          <p:nvPr/>
        </p:nvSpPr>
        <p:spPr>
          <a:xfrm>
            <a:off x="3560564" y="3923407"/>
            <a:ext cx="28575" cy="962323"/>
          </a:xfrm>
          <a:custGeom>
            <a:avLst/>
            <a:gdLst/>
            <a:ahLst/>
            <a:cxnLst/>
            <a:rect l="l" t="t" r="r" b="b"/>
            <a:pathLst>
              <a:path w="28575" h="962323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940142"/>
                </a:lnTo>
                <a:lnTo>
                  <a:pt x="25003" y="936736"/>
                </a:lnTo>
                <a:lnTo>
                  <a:pt x="21431" y="932904"/>
                </a:lnTo>
                <a:lnTo>
                  <a:pt x="17859" y="928553"/>
                </a:lnTo>
                <a:lnTo>
                  <a:pt x="14288" y="923540"/>
                </a:lnTo>
                <a:lnTo>
                  <a:pt x="10716" y="917628"/>
                </a:lnTo>
                <a:lnTo>
                  <a:pt x="7144" y="910355"/>
                </a:lnTo>
                <a:lnTo>
                  <a:pt x="3572" y="900543"/>
                </a:lnTo>
                <a:lnTo>
                  <a:pt x="0" y="875963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8" name="Text 72"/>
          <p:cNvSpPr/>
          <p:nvPr/>
        </p:nvSpPr>
        <p:spPr>
          <a:xfrm>
            <a:off x="3732609" y="4037707"/>
            <a:ext cx="157460" cy="173206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8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680" dirty="0"/>
          </a:p>
        </p:txBody>
      </p:sp>
      <p:sp>
        <p:nvSpPr>
          <p:cNvPr id="79" name="Text 73"/>
          <p:cNvSpPr/>
          <p:nvPr/>
        </p:nvSpPr>
        <p:spPr>
          <a:xfrm>
            <a:off x="3947220" y="4046934"/>
            <a:ext cx="1079019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 EVALUATION</a:t>
            </a:r>
            <a:endParaRPr lang="en-US" sz="730" dirty="0"/>
          </a:p>
        </p:txBody>
      </p:sp>
      <p:sp>
        <p:nvSpPr>
          <p:cNvPr id="80" name="Text 74"/>
          <p:cNvSpPr/>
          <p:nvPr/>
        </p:nvSpPr>
        <p:spPr>
          <a:xfrm>
            <a:off x="3732609" y="4252317"/>
            <a:ext cx="2785464" cy="489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25"/>
              </a:lnSpc>
              <a:buNone/>
            </a:pPr>
            <a:r>
              <a:rPr lang="en-US" sz="79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"Does the data support the claim that voting rights expansion was </a:t>
            </a:r>
            <a:pPr algn="l" indent="0" marL="0">
              <a:lnSpc>
                <a:spcPts val="1225"/>
              </a:lnSpc>
              <a:buNone/>
            </a:pPr>
            <a:r>
              <a:rPr lang="en-US" sz="79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gradual and steady</a:t>
            </a:r>
            <a:pPr algn="l" indent="0" marL="0">
              <a:lnSpc>
                <a:spcPts val="1225"/>
              </a:lnSpc>
              <a:buNone/>
            </a:pPr>
            <a:r>
              <a:rPr lang="en-US" sz="79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 Use specific data points to justify your answer."</a:t>
            </a:r>
            <a:endParaRPr lang="en-US" sz="790" dirty="0"/>
          </a:p>
        </p:txBody>
      </p:sp>
      <p:sp>
        <p:nvSpPr>
          <p:cNvPr id="81" name="Text 75"/>
          <p:cNvSpPr/>
          <p:nvPr/>
        </p:nvSpPr>
        <p:spPr>
          <a:xfrm>
            <a:off x="6721227" y="3923407"/>
            <a:ext cx="2022723" cy="962323"/>
          </a:xfrm>
          <a:prstGeom prst="roundRect">
            <a:avLst>
              <a:gd name="adj" fmla="val 8974"/>
            </a:avLst>
          </a:prstGeom>
          <a:solidFill>
            <a:srgbClr val="C5A55A">
              <a:alpha val="8000"/>
            </a:srgbClr>
          </a:solidFill>
          <a:ln w="9525">
            <a:solidFill>
              <a:srgbClr val="C5A55A">
                <a:alpha val="12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82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21620" y="4031688"/>
            <a:ext cx="132588" cy="132588"/>
          </a:xfrm>
          <a:prstGeom prst="rect">
            <a:avLst/>
          </a:prstGeom>
        </p:spPr>
      </p:pic>
      <p:sp>
        <p:nvSpPr>
          <p:cNvPr id="83" name="Text 76"/>
          <p:cNvSpPr/>
          <p:nvPr/>
        </p:nvSpPr>
        <p:spPr>
          <a:xfrm>
            <a:off x="6973937" y="4033242"/>
            <a:ext cx="925949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CONNECTION</a:t>
            </a:r>
            <a:endParaRPr lang="en-US" sz="680" dirty="0"/>
          </a:p>
        </p:txBody>
      </p:sp>
      <p:sp>
        <p:nvSpPr>
          <p:cNvPr id="84" name="Text 77"/>
          <p:cNvSpPr/>
          <p:nvPr/>
        </p:nvSpPr>
        <p:spPr>
          <a:xfrm>
            <a:off x="6845052" y="4219873"/>
            <a:ext cx="1810575" cy="583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practice interpreting quantitative information alongside historical passages — exactly as tested on the SAT Reading &amp; Writing sections.</a:t>
            </a:r>
            <a:endParaRPr lang="en-US" sz="7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2857500" cy="5143500"/>
          </a:xfrm>
          <a:prstGeom prst="rect">
            <a:avLst/>
          </a:prstGeom>
          <a:gradFill rotWithShape="1">
            <a:gsLst>
              <a:gs pos="0">
                <a:srgbClr val="1A2744"/>
              </a:gs>
              <a:gs pos="100000">
                <a:srgbClr val="162038"/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0407" y="278466"/>
            <a:ext cx="132588" cy="1325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7653" y="285750"/>
            <a:ext cx="1348978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 OF VIEW ANALYSIS</a:t>
            </a:r>
            <a:endParaRPr lang="en-US" sz="620" dirty="0"/>
          </a:p>
        </p:txBody>
      </p:sp>
      <p:sp>
        <p:nvSpPr>
          <p:cNvPr id="5" name="Text 2"/>
          <p:cNvSpPr/>
          <p:nvPr/>
        </p:nvSpPr>
        <p:spPr>
          <a:xfrm>
            <a:off x="342900" y="490091"/>
            <a:ext cx="2414808" cy="230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17"/>
              </a:lnSpc>
              <a:buNone/>
            </a:pPr>
            <a:r>
              <a:rPr lang="en-US" sz="158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Eleanor Roosevelt</a:t>
            </a:r>
            <a:endParaRPr lang="en-US" sz="1580" dirty="0"/>
          </a:p>
        </p:txBody>
      </p:sp>
      <p:sp>
        <p:nvSpPr>
          <p:cNvPr id="6" name="Text 3"/>
          <p:cNvSpPr/>
          <p:nvPr/>
        </p:nvSpPr>
        <p:spPr>
          <a:xfrm>
            <a:off x="342900" y="807095"/>
            <a:ext cx="356741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342900" y="1029295"/>
            <a:ext cx="2214860" cy="2143720"/>
          </a:xfrm>
          <a:prstGeom prst="roundRect">
            <a:avLst>
              <a:gd name="adj" fmla="val 2666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228600" dist="57150" dir="5400000">
              <a:srgbClr val="000000">
                <a:alpha val="4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61950" y="1048345"/>
            <a:ext cx="2176760" cy="2105620"/>
          </a:xfrm>
          <a:prstGeom prst="roundRect">
            <a:avLst>
              <a:gd name="adj" fmla="val 2714"/>
            </a:avLst>
          </a:prstGeom>
        </p:spPr>
      </p:pic>
      <p:sp>
        <p:nvSpPr>
          <p:cNvPr id="9" name="Text 5"/>
          <p:cNvSpPr/>
          <p:nvPr/>
        </p:nvSpPr>
        <p:spPr>
          <a:xfrm>
            <a:off x="342900" y="3287316"/>
            <a:ext cx="2214860" cy="928241"/>
          </a:xfrm>
          <a:prstGeom prst="roundRect">
            <a:avLst>
              <a:gd name="adj" fmla="val 4652"/>
            </a:avLst>
          </a:prstGeom>
          <a:noFill/>
          <a:ln w="9525">
            <a:solidFill>
              <a:srgbClr val="C5A55A">
                <a:alpha val="2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352425" y="3296841"/>
            <a:ext cx="2195810" cy="909191"/>
          </a:xfrm>
          <a:prstGeom prst="roundRect">
            <a:avLst>
              <a:gd name="adj" fmla="val 4749"/>
            </a:avLst>
          </a:prstGeom>
        </p:spPr>
      </p:pic>
      <p:sp>
        <p:nvSpPr>
          <p:cNvPr id="11" name="Text 6"/>
          <p:cNvSpPr/>
          <p:nvPr/>
        </p:nvSpPr>
        <p:spPr>
          <a:xfrm>
            <a:off x="342900" y="4286548"/>
            <a:ext cx="2301966" cy="28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58"/>
              </a:lnSpc>
              <a:spcBef>
                <a:spcPts val="560"/>
              </a:spcBef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Chaired the UN committee that drafted the </a:t>
            </a:r>
            <a:pPr algn="l" indent="0" marL="0">
              <a:lnSpc>
                <a:spcPts val="1058"/>
              </a:lnSpc>
              <a:spcBef>
                <a:spcPts val="560"/>
              </a:spcBef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Universal Declaration of Human Rights</a:t>
            </a:r>
            <a:pPr algn="l" indent="0" marL="0">
              <a:lnSpc>
                <a:spcPts val="1058"/>
              </a:lnSpc>
              <a:spcBef>
                <a:spcPts val="560"/>
              </a:spcBef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(1948)</a:t>
            </a:r>
            <a:endParaRPr lang="en-US" sz="730" dirty="0"/>
          </a:p>
        </p:txBody>
      </p:sp>
      <p:sp>
        <p:nvSpPr>
          <p:cNvPr id="12" name="Text 7"/>
          <p:cNvSpPr/>
          <p:nvPr/>
        </p:nvSpPr>
        <p:spPr>
          <a:xfrm>
            <a:off x="3172420" y="257770"/>
            <a:ext cx="1366391" cy="227558"/>
          </a:xfrm>
          <a:prstGeom prst="roundRect">
            <a:avLst>
              <a:gd name="adj" fmla="val 63065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8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Reading</a:t>
            </a:r>
            <a:endParaRPr lang="en-US" sz="68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3541" y="294837"/>
            <a:ext cx="132588" cy="13258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609802" y="257770"/>
            <a:ext cx="1380976" cy="227558"/>
          </a:xfrm>
          <a:prstGeom prst="roundRect">
            <a:avLst>
              <a:gd name="adj" fmla="val 63065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8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Rhetoric &amp; Argumentation</a:t>
            </a:r>
            <a:endParaRPr lang="en-US" sz="68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0923" y="294837"/>
            <a:ext cx="132588" cy="1325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061770" y="257770"/>
            <a:ext cx="1227088" cy="227558"/>
          </a:xfrm>
          <a:prstGeom prst="roundRect">
            <a:avLst>
              <a:gd name="adj" fmla="val 63065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8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&amp; Reasoning</a:t>
            </a:r>
            <a:endParaRPr lang="en-US" sz="680" dirty="0"/>
          </a:p>
        </p:txBody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2890" y="294837"/>
            <a:ext cx="132588" cy="13258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3172420" y="608112"/>
            <a:ext cx="6159460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spcAft>
                <a:spcPts val="560"/>
              </a:spcAft>
              <a:buNone/>
            </a:pPr>
            <a:r>
              <a:rPr lang="en-US" sz="840" b="1" spc="6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SAT EXERCISE — ORIGINAL EDITORIAL PASSAGE</a:t>
            </a:r>
            <a:endParaRPr lang="en-US" sz="840" dirty="0"/>
          </a:p>
        </p:txBody>
      </p:sp>
      <p:sp>
        <p:nvSpPr>
          <p:cNvPr id="19" name="Text 11"/>
          <p:cNvSpPr/>
          <p:nvPr/>
        </p:nvSpPr>
        <p:spPr>
          <a:xfrm>
            <a:off x="3172420" y="839093"/>
            <a:ext cx="5599509" cy="846790"/>
          </a:xfrm>
          <a:prstGeom prst="rect">
            <a:avLst/>
          </a:prstGeom>
          <a:solidFill>
            <a:srgbClr val="C5A55A">
              <a:alpha val="7000"/>
            </a:srgbClr>
          </a:solidFill>
          <a:ln/>
        </p:spPr>
        <p:txBody>
          <a:bodyPr wrap="square" lIns="128270" tIns="100330" rIns="128270" bIns="100330" rtlCol="0" anchor="t"/>
          <a:lstStyle/>
          <a:p>
            <a:pPr algn="l" indent="0" marL="0">
              <a:buNone/>
            </a:pPr>
            <a:r>
              <a:rPr lang="en-US" sz="79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"Human rights are not gifts to be granted by the generous, nor privileges to be distributed by the powerful. They are the birthright of every person — inherent, inalienable, and unconditional. Those who argue that certain populations are 'not yet ready' for full rights reveal not a reasoned position but a deep reluctance to share power. The Declaration does not plead; it declares. It does not ask permission; it asserts a truth that no government can legitimately deny."</a:t>
            </a:r>
            <a:endParaRPr lang="en-US" sz="790" dirty="0"/>
          </a:p>
        </p:txBody>
      </p:sp>
      <p:sp>
        <p:nvSpPr>
          <p:cNvPr id="20" name="Text 12"/>
          <p:cNvSpPr/>
          <p:nvPr/>
        </p:nvSpPr>
        <p:spPr>
          <a:xfrm>
            <a:off x="3172420" y="839093"/>
            <a:ext cx="19050" cy="822127"/>
          </a:xfrm>
          <a:prstGeom prst="rect">
            <a:avLst/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3"/>
          <p:cNvSpPr/>
          <p:nvPr/>
        </p:nvSpPr>
        <p:spPr>
          <a:xfrm>
            <a:off x="3172420" y="1789361"/>
            <a:ext cx="6159460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b="1" spc="6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STUDENTS ANALYZE</a:t>
            </a:r>
            <a:endParaRPr lang="en-US" sz="840" dirty="0"/>
          </a:p>
        </p:txBody>
      </p:sp>
      <p:sp>
        <p:nvSpPr>
          <p:cNvPr id="22" name="Text 14"/>
          <p:cNvSpPr/>
          <p:nvPr/>
        </p:nvSpPr>
        <p:spPr>
          <a:xfrm>
            <a:off x="3172420" y="2035671"/>
            <a:ext cx="2749600" cy="726281"/>
          </a:xfrm>
          <a:prstGeom prst="roundRect">
            <a:avLst>
              <a:gd name="adj" fmla="val 7869"/>
            </a:avLst>
          </a:prstGeom>
          <a:solidFill>
            <a:srgbClr val="243557"/>
          </a:solidFill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15"/>
          <p:cNvSpPr/>
          <p:nvPr/>
        </p:nvSpPr>
        <p:spPr>
          <a:xfrm>
            <a:off x="3296245" y="2145506"/>
            <a:ext cx="171450" cy="188595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730" dirty="0"/>
          </a:p>
        </p:txBody>
      </p:sp>
      <p:sp>
        <p:nvSpPr>
          <p:cNvPr id="24" name="Text 16"/>
          <p:cNvSpPr/>
          <p:nvPr/>
        </p:nvSpPr>
        <p:spPr>
          <a:xfrm>
            <a:off x="3524845" y="2155924"/>
            <a:ext cx="926440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 Argument</a:t>
            </a:r>
            <a:endParaRPr lang="en-US" sz="790" dirty="0"/>
          </a:p>
        </p:txBody>
      </p:sp>
      <p:sp>
        <p:nvSpPr>
          <p:cNvPr id="25" name="Text 17"/>
          <p:cNvSpPr/>
          <p:nvPr/>
        </p:nvSpPr>
        <p:spPr>
          <a:xfrm>
            <a:off x="3296245" y="2374106"/>
            <a:ext cx="2551989" cy="291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the author's central claim about human rights? How does the passage distinguish rights from privileges?</a:t>
            </a:r>
            <a:endParaRPr lang="en-US" sz="730" dirty="0"/>
          </a:p>
        </p:txBody>
      </p:sp>
      <p:sp>
        <p:nvSpPr>
          <p:cNvPr id="26" name="Text 18"/>
          <p:cNvSpPr/>
          <p:nvPr/>
        </p:nvSpPr>
        <p:spPr>
          <a:xfrm>
            <a:off x="6022330" y="2035671"/>
            <a:ext cx="2749600" cy="726281"/>
          </a:xfrm>
          <a:prstGeom prst="roundRect">
            <a:avLst>
              <a:gd name="adj" fmla="val 7869"/>
            </a:avLst>
          </a:prstGeom>
          <a:solidFill>
            <a:srgbClr val="243557"/>
          </a:solidFill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19"/>
          <p:cNvSpPr/>
          <p:nvPr/>
        </p:nvSpPr>
        <p:spPr>
          <a:xfrm>
            <a:off x="6146155" y="2145506"/>
            <a:ext cx="171450" cy="188595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30" dirty="0"/>
          </a:p>
        </p:txBody>
      </p:sp>
      <p:sp>
        <p:nvSpPr>
          <p:cNvPr id="28" name="Text 20"/>
          <p:cNvSpPr/>
          <p:nvPr/>
        </p:nvSpPr>
        <p:spPr>
          <a:xfrm>
            <a:off x="6374755" y="2155924"/>
            <a:ext cx="1477491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 of View Toward Critics</a:t>
            </a:r>
            <a:endParaRPr lang="en-US" sz="790" dirty="0"/>
          </a:p>
        </p:txBody>
      </p:sp>
      <p:sp>
        <p:nvSpPr>
          <p:cNvPr id="29" name="Text 21"/>
          <p:cNvSpPr/>
          <p:nvPr/>
        </p:nvSpPr>
        <p:spPr>
          <a:xfrm>
            <a:off x="6146155" y="2374106"/>
            <a:ext cx="2551989" cy="291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does the author characterize those who oppose universal rights? What attitude is conveyed?</a:t>
            </a:r>
            <a:endParaRPr lang="en-US" sz="730" dirty="0"/>
          </a:p>
        </p:txBody>
      </p:sp>
      <p:sp>
        <p:nvSpPr>
          <p:cNvPr id="30" name="Text 22"/>
          <p:cNvSpPr/>
          <p:nvPr/>
        </p:nvSpPr>
        <p:spPr>
          <a:xfrm>
            <a:off x="3172420" y="2862263"/>
            <a:ext cx="2749600" cy="726281"/>
          </a:xfrm>
          <a:prstGeom prst="roundRect">
            <a:avLst>
              <a:gd name="adj" fmla="val 7869"/>
            </a:avLst>
          </a:prstGeom>
          <a:solidFill>
            <a:srgbClr val="243557"/>
          </a:solidFill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3"/>
          <p:cNvSpPr/>
          <p:nvPr/>
        </p:nvSpPr>
        <p:spPr>
          <a:xfrm>
            <a:off x="3296245" y="2972098"/>
            <a:ext cx="171450" cy="188595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30" dirty="0"/>
          </a:p>
        </p:txBody>
      </p:sp>
      <p:sp>
        <p:nvSpPr>
          <p:cNvPr id="32" name="Text 24"/>
          <p:cNvSpPr/>
          <p:nvPr/>
        </p:nvSpPr>
        <p:spPr>
          <a:xfrm>
            <a:off x="3524845" y="2982516"/>
            <a:ext cx="1567369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Word Choice Reveals Attitude</a:t>
            </a:r>
            <a:endParaRPr lang="en-US" sz="790" dirty="0"/>
          </a:p>
        </p:txBody>
      </p:sp>
      <p:sp>
        <p:nvSpPr>
          <p:cNvPr id="33" name="Text 25"/>
          <p:cNvSpPr/>
          <p:nvPr/>
        </p:nvSpPr>
        <p:spPr>
          <a:xfrm>
            <a:off x="3296245" y="3200698"/>
            <a:ext cx="2551989" cy="291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 words like "declares," "asserts," and "birthright" shape the passage's authoritative tone?</a:t>
            </a:r>
            <a:endParaRPr lang="en-US" sz="730" dirty="0"/>
          </a:p>
        </p:txBody>
      </p:sp>
      <p:sp>
        <p:nvSpPr>
          <p:cNvPr id="34" name="Text 26"/>
          <p:cNvSpPr/>
          <p:nvPr/>
        </p:nvSpPr>
        <p:spPr>
          <a:xfrm>
            <a:off x="6022330" y="2862263"/>
            <a:ext cx="2749600" cy="726281"/>
          </a:xfrm>
          <a:prstGeom prst="roundRect">
            <a:avLst>
              <a:gd name="adj" fmla="val 7869"/>
            </a:avLst>
          </a:prstGeom>
          <a:solidFill>
            <a:srgbClr val="C5A55A">
              <a:alpha val="8000"/>
            </a:srgbClr>
          </a:solidFill>
          <a:ln w="9525">
            <a:solidFill>
              <a:srgbClr val="C5A55A">
                <a:alpha val="4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5" name="Image 6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27933" y="2980962"/>
            <a:ext cx="132588" cy="132588"/>
          </a:xfrm>
          <a:prstGeom prst="rect">
            <a:avLst/>
          </a:prstGeom>
        </p:spPr>
      </p:pic>
      <p:sp>
        <p:nvSpPr>
          <p:cNvPr id="36" name="Text 27"/>
          <p:cNvSpPr/>
          <p:nvPr/>
        </p:nvSpPr>
        <p:spPr>
          <a:xfrm>
            <a:off x="6299448" y="2972098"/>
            <a:ext cx="1204094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Question Example</a:t>
            </a:r>
            <a:endParaRPr lang="en-US" sz="790" dirty="0"/>
          </a:p>
        </p:txBody>
      </p:sp>
      <p:sp>
        <p:nvSpPr>
          <p:cNvPr id="37" name="Text 28"/>
          <p:cNvSpPr/>
          <p:nvPr/>
        </p:nvSpPr>
        <p:spPr>
          <a:xfrm>
            <a:off x="6146155" y="3179713"/>
            <a:ext cx="2551989" cy="291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"The phrase </a:t>
            </a:r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highlight>
                  <a:srgbClr val="C5A55A">
                    <a:alpha val="18000"/>
                  </a:srgbClr>
                </a:highlight>
                <a:latin typeface="Calibri" pitchFamily="34" charset="0"/>
                <a:ea typeface="Calibri" pitchFamily="34" charset="-122"/>
                <a:cs typeface="Calibri" pitchFamily="34" charset="-120"/>
              </a:rPr>
              <a:t>not gifts to be granted by the generous</a:t>
            </a:r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serves to reframe rights as </a:t>
            </a:r>
            <a:pPr algn="l" indent="0" marL="0">
              <a:lnSpc>
                <a:spcPts val="1095"/>
              </a:lnSpc>
              <a:buNone/>
            </a:pPr>
            <a:r>
              <a:rPr lang="en-US" sz="73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inherent</a:t>
            </a:r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rather than </a:t>
            </a:r>
            <a:pPr algn="l" indent="0" marL="0">
              <a:lnSpc>
                <a:spcPts val="1095"/>
              </a:lnSpc>
              <a:buNone/>
            </a:pPr>
            <a:r>
              <a:rPr lang="en-US" sz="73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conditional</a:t>
            </a:r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."</a:t>
            </a:r>
            <a:endParaRPr lang="en-US" sz="730" dirty="0"/>
          </a:p>
        </p:txBody>
      </p:sp>
      <p:sp>
        <p:nvSpPr>
          <p:cNvPr id="38" name="Text 29"/>
          <p:cNvSpPr/>
          <p:nvPr/>
        </p:nvSpPr>
        <p:spPr>
          <a:xfrm>
            <a:off x="3172420" y="4506367"/>
            <a:ext cx="57150" cy="5715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9" name="Text 30"/>
          <p:cNvSpPr/>
          <p:nvPr/>
        </p:nvSpPr>
        <p:spPr>
          <a:xfrm>
            <a:off x="3300561" y="4472732"/>
            <a:ext cx="850315" cy="10477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Author's Purpose</a:t>
            </a:r>
            <a:endParaRPr lang="en-US" sz="730" dirty="0"/>
          </a:p>
        </p:txBody>
      </p:sp>
      <p:sp>
        <p:nvSpPr>
          <p:cNvPr id="40" name="Text 31"/>
          <p:cNvSpPr/>
          <p:nvPr/>
        </p:nvSpPr>
        <p:spPr>
          <a:xfrm>
            <a:off x="3300561" y="4616053"/>
            <a:ext cx="1695355" cy="253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952"/>
              </a:lnSpc>
              <a:spcBef>
                <a:spcPts val="110"/>
              </a:spcBef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why the author uses declarative language over persuasive appeals</a:t>
            </a:r>
            <a:endParaRPr lang="en-US" sz="680" dirty="0"/>
          </a:p>
        </p:txBody>
      </p:sp>
      <p:sp>
        <p:nvSpPr>
          <p:cNvPr id="41" name="Text 32"/>
          <p:cNvSpPr/>
          <p:nvPr/>
        </p:nvSpPr>
        <p:spPr>
          <a:xfrm>
            <a:off x="5076974" y="4506367"/>
            <a:ext cx="57150" cy="5715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2" name="Text 33"/>
          <p:cNvSpPr/>
          <p:nvPr/>
        </p:nvSpPr>
        <p:spPr>
          <a:xfrm>
            <a:off x="5205115" y="4472732"/>
            <a:ext cx="710997" cy="10477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Tone &amp; Diction</a:t>
            </a:r>
            <a:endParaRPr lang="en-US" sz="730" dirty="0"/>
          </a:p>
        </p:txBody>
      </p:sp>
      <p:sp>
        <p:nvSpPr>
          <p:cNvPr id="43" name="Text 34"/>
          <p:cNvSpPr/>
          <p:nvPr/>
        </p:nvSpPr>
        <p:spPr>
          <a:xfrm>
            <a:off x="5205115" y="4616053"/>
            <a:ext cx="1695507" cy="253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952"/>
              </a:lnSpc>
              <a:spcBef>
                <a:spcPts val="110"/>
              </a:spcBef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Distinguish between assertive, dismissive, and morally urgent language</a:t>
            </a:r>
            <a:endParaRPr lang="en-US" sz="680" dirty="0"/>
          </a:p>
        </p:txBody>
      </p:sp>
      <p:sp>
        <p:nvSpPr>
          <p:cNvPr id="44" name="Text 35"/>
          <p:cNvSpPr/>
          <p:nvPr/>
        </p:nvSpPr>
        <p:spPr>
          <a:xfrm>
            <a:off x="6981676" y="4506367"/>
            <a:ext cx="57150" cy="5715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5" name="Text 36"/>
          <p:cNvSpPr/>
          <p:nvPr/>
        </p:nvSpPr>
        <p:spPr>
          <a:xfrm>
            <a:off x="7109817" y="4472732"/>
            <a:ext cx="990451" cy="10477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Evaluation</a:t>
            </a:r>
            <a:endParaRPr lang="en-US" sz="730" dirty="0"/>
          </a:p>
        </p:txBody>
      </p:sp>
      <p:sp>
        <p:nvSpPr>
          <p:cNvPr id="46" name="Text 37"/>
          <p:cNvSpPr/>
          <p:nvPr/>
        </p:nvSpPr>
        <p:spPr>
          <a:xfrm>
            <a:off x="7109817" y="4616053"/>
            <a:ext cx="1695355" cy="253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952"/>
              </a:lnSpc>
              <a:spcBef>
                <a:spcPts val="110"/>
              </a:spcBef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the textual evidence that best supports each analytical conclusion</a:t>
            </a:r>
            <a:endParaRPr lang="en-US" sz="680" dirty="0"/>
          </a:p>
        </p:txBody>
      </p:sp>
      <p:sp>
        <p:nvSpPr>
          <p:cNvPr id="47" name="Text 38"/>
          <p:cNvSpPr/>
          <p:nvPr/>
        </p:nvSpPr>
        <p:spPr>
          <a:xfrm>
            <a:off x="2857500" y="257770"/>
            <a:ext cx="7590" cy="4627959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20000">
                <a:srgbClr val="C5A55A">
                  <a:alpha val="30000"/>
                </a:srgbClr>
              </a:gs>
              <a:gs pos="80000">
                <a:srgbClr val="C5A55A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232F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0050" y="342900"/>
            <a:ext cx="1259086" cy="227558"/>
          </a:xfrm>
          <a:prstGeom prst="roundRect">
            <a:avLst>
              <a:gd name="adj" fmla="val 18975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5 — CAPSTONE</a:t>
            </a:r>
            <a:endParaRPr lang="en-US" sz="68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7180" y="379967"/>
            <a:ext cx="132588" cy="1325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050" y="620762"/>
            <a:ext cx="8927973" cy="312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61"/>
              </a:lnSpc>
              <a:spcAft>
                <a:spcPts val="450"/>
              </a:spcAft>
              <a:buNone/>
            </a:pPr>
            <a:r>
              <a:rPr lang="en-US" sz="214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Modern Righteousness </a:t>
            </a:r>
            <a:pPr algn="l" indent="0" marL="0">
              <a:lnSpc>
                <a:spcPts val="2461"/>
              </a:lnSpc>
              <a:spcAft>
                <a:spcPts val="450"/>
              </a:spcAft>
              <a:buNone/>
            </a:pPr>
            <a:r>
              <a:rPr lang="en-US" sz="21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+ SAT Synthesis</a:t>
            </a:r>
            <a:endParaRPr lang="en-US" sz="2140" dirty="0"/>
          </a:p>
        </p:txBody>
      </p:sp>
      <p:sp>
        <p:nvSpPr>
          <p:cNvPr id="5" name="Text 2"/>
          <p:cNvSpPr/>
          <p:nvPr/>
        </p:nvSpPr>
        <p:spPr>
          <a:xfrm>
            <a:off x="400050" y="990302"/>
            <a:ext cx="707296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9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culminating activities that bring together history, museum learning, and every SAT skill practiced in this course.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400050" y="1390352"/>
            <a:ext cx="1978372" cy="3033117"/>
          </a:xfrm>
          <a:prstGeom prst="roundRect">
            <a:avLst>
              <a:gd name="adj" fmla="val 5071"/>
            </a:avLst>
          </a:prstGeom>
          <a:solidFill>
            <a:srgbClr val="2B3A56"/>
          </a:solidFill>
          <a:ln w="9525">
            <a:solidFill>
              <a:srgbClr val="C5A55A">
                <a:alpha val="12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939677" y="1514177"/>
            <a:ext cx="305753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C5A55A">
                    <a:alpha val="12000"/>
                  </a:srgbClr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594866" y="1600498"/>
            <a:ext cx="342900" cy="342900"/>
          </a:xfrm>
          <a:prstGeom prst="roundRect">
            <a:avLst>
              <a:gd name="adj" fmla="val 25185"/>
            </a:avLst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009" y="1696641"/>
            <a:ext cx="150465" cy="15046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94866" y="2043708"/>
            <a:ext cx="1747614" cy="16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37"/>
              </a:lnSpc>
              <a:spcAft>
                <a:spcPts val="560"/>
              </a:spcAft>
              <a:buNone/>
            </a:pPr>
            <a:r>
              <a:rPr lang="en-US" sz="107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Synthesizing 3 Sources</a:t>
            </a:r>
            <a:endParaRPr lang="en-US" sz="1070" dirty="0"/>
          </a:p>
        </p:txBody>
      </p:sp>
      <p:sp>
        <p:nvSpPr>
          <p:cNvPr id="11" name="Text 7"/>
          <p:cNvSpPr/>
          <p:nvPr/>
        </p:nvSpPr>
        <p:spPr>
          <a:xfrm>
            <a:off x="594866" y="2284512"/>
            <a:ext cx="1620515" cy="1796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read three original passages —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Individual Action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Collective Power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 Change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then write a synthesis thesis that accounts for all three perspectives.</a:t>
            </a:r>
            <a:endParaRPr lang="en-US" sz="820" dirty="0"/>
          </a:p>
        </p:txBody>
      </p:sp>
      <p:sp>
        <p:nvSpPr>
          <p:cNvPr id="12" name="Text 8"/>
          <p:cNvSpPr/>
          <p:nvPr/>
        </p:nvSpPr>
        <p:spPr>
          <a:xfrm>
            <a:off x="594866" y="4081314"/>
            <a:ext cx="673447" cy="177299"/>
          </a:xfrm>
          <a:prstGeom prst="roundRect">
            <a:avLst>
              <a:gd name="adj" fmla="val 16475"/>
            </a:avLst>
          </a:prstGeom>
          <a:solidFill>
            <a:srgbClr val="C5A55A">
              <a:alpha val="10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Analysis</a:t>
            </a:r>
            <a:endParaRPr lang="en-US" sz="620" dirty="0"/>
          </a:p>
        </p:txBody>
      </p:sp>
      <p:sp>
        <p:nvSpPr>
          <p:cNvPr id="13" name="Text 9"/>
          <p:cNvSpPr/>
          <p:nvPr/>
        </p:nvSpPr>
        <p:spPr>
          <a:xfrm>
            <a:off x="1303734" y="4081314"/>
            <a:ext cx="610791" cy="177299"/>
          </a:xfrm>
          <a:prstGeom prst="roundRect">
            <a:avLst>
              <a:gd name="adj" fmla="val 16475"/>
            </a:avLst>
          </a:prstGeom>
          <a:solidFill>
            <a:srgbClr val="C5A55A">
              <a:alpha val="10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Thesis Writing</a:t>
            </a:r>
            <a:endParaRPr lang="en-US" sz="620" dirty="0"/>
          </a:p>
        </p:txBody>
      </p:sp>
      <p:sp>
        <p:nvSpPr>
          <p:cNvPr id="14" name="Text 10"/>
          <p:cNvSpPr/>
          <p:nvPr/>
        </p:nvSpPr>
        <p:spPr>
          <a:xfrm>
            <a:off x="2521893" y="1390352"/>
            <a:ext cx="1978372" cy="3033117"/>
          </a:xfrm>
          <a:prstGeom prst="roundRect">
            <a:avLst>
              <a:gd name="adj" fmla="val 5071"/>
            </a:avLst>
          </a:prstGeom>
          <a:solidFill>
            <a:srgbClr val="2B3A56"/>
          </a:solidFill>
          <a:ln w="9525">
            <a:solidFill>
              <a:srgbClr val="C5A55A">
                <a:alpha val="12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4061520" y="1514177"/>
            <a:ext cx="305753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C5A55A">
                    <a:alpha val="12000"/>
                  </a:srgbClr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02</a:t>
            </a:r>
            <a:endParaRPr lang="en-US" sz="2250" dirty="0"/>
          </a:p>
        </p:txBody>
      </p:sp>
      <p:sp>
        <p:nvSpPr>
          <p:cNvPr id="16" name="Text 12"/>
          <p:cNvSpPr/>
          <p:nvPr/>
        </p:nvSpPr>
        <p:spPr>
          <a:xfrm>
            <a:off x="2716709" y="1600498"/>
            <a:ext cx="342900" cy="342900"/>
          </a:xfrm>
          <a:prstGeom prst="roundRect">
            <a:avLst>
              <a:gd name="adj" fmla="val 25185"/>
            </a:avLst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2852" y="1696641"/>
            <a:ext cx="150465" cy="15046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2716709" y="2043708"/>
            <a:ext cx="1620515" cy="356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37"/>
              </a:lnSpc>
              <a:spcAft>
                <a:spcPts val="560"/>
              </a:spcAft>
              <a:buNone/>
            </a:pPr>
            <a:r>
              <a:rPr lang="en-US" sz="107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SAT Argumentative Writing</a:t>
            </a:r>
            <a:endParaRPr lang="en-US" sz="1070" dirty="0"/>
          </a:p>
        </p:txBody>
      </p:sp>
      <p:sp>
        <p:nvSpPr>
          <p:cNvPr id="19" name="Text 14"/>
          <p:cNvSpPr/>
          <p:nvPr/>
        </p:nvSpPr>
        <p:spPr>
          <a:xfrm>
            <a:off x="2716709" y="2454325"/>
            <a:ext cx="1620515" cy="1617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Timed analytical response: read a persuasive passage, identify the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rhetorical strategies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then evaluate the argument's overall effectiveness.</a:t>
            </a:r>
            <a:endParaRPr lang="en-US" sz="820" dirty="0"/>
          </a:p>
        </p:txBody>
      </p:sp>
      <p:sp>
        <p:nvSpPr>
          <p:cNvPr id="20" name="Text 15"/>
          <p:cNvSpPr/>
          <p:nvPr/>
        </p:nvSpPr>
        <p:spPr>
          <a:xfrm>
            <a:off x="2716709" y="4081314"/>
            <a:ext cx="635496" cy="177299"/>
          </a:xfrm>
          <a:prstGeom prst="roundRect">
            <a:avLst>
              <a:gd name="adj" fmla="val 16475"/>
            </a:avLst>
          </a:prstGeom>
          <a:solidFill>
            <a:srgbClr val="C5A55A">
              <a:alpha val="10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Timed Practice</a:t>
            </a:r>
            <a:endParaRPr lang="en-US" sz="620" dirty="0"/>
          </a:p>
        </p:txBody>
      </p:sp>
      <p:sp>
        <p:nvSpPr>
          <p:cNvPr id="21" name="Text 16"/>
          <p:cNvSpPr/>
          <p:nvPr/>
        </p:nvSpPr>
        <p:spPr>
          <a:xfrm>
            <a:off x="3387626" y="4081314"/>
            <a:ext cx="407045" cy="177299"/>
          </a:xfrm>
          <a:prstGeom prst="roundRect">
            <a:avLst>
              <a:gd name="adj" fmla="val 16475"/>
            </a:avLst>
          </a:prstGeom>
          <a:solidFill>
            <a:srgbClr val="C5A55A">
              <a:alpha val="10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Rhetoric</a:t>
            </a:r>
            <a:endParaRPr lang="en-US" sz="620" dirty="0"/>
          </a:p>
        </p:txBody>
      </p:sp>
      <p:sp>
        <p:nvSpPr>
          <p:cNvPr id="22" name="Text 17"/>
          <p:cNvSpPr/>
          <p:nvPr/>
        </p:nvSpPr>
        <p:spPr>
          <a:xfrm>
            <a:off x="4643735" y="1390352"/>
            <a:ext cx="1978372" cy="3033117"/>
          </a:xfrm>
          <a:prstGeom prst="roundRect">
            <a:avLst>
              <a:gd name="adj" fmla="val 5071"/>
            </a:avLst>
          </a:prstGeom>
          <a:solidFill>
            <a:srgbClr val="2B3A56"/>
          </a:solidFill>
          <a:ln w="9525">
            <a:solidFill>
              <a:srgbClr val="C5A55A">
                <a:alpha val="12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18"/>
          <p:cNvSpPr/>
          <p:nvPr/>
        </p:nvSpPr>
        <p:spPr>
          <a:xfrm>
            <a:off x="6183362" y="1514177"/>
            <a:ext cx="305753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C5A55A">
                    <a:alpha val="12000"/>
                  </a:srgbClr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03</a:t>
            </a:r>
            <a:endParaRPr lang="en-US" sz="2250" dirty="0"/>
          </a:p>
        </p:txBody>
      </p:sp>
      <p:sp>
        <p:nvSpPr>
          <p:cNvPr id="24" name="Text 19"/>
          <p:cNvSpPr/>
          <p:nvPr/>
        </p:nvSpPr>
        <p:spPr>
          <a:xfrm>
            <a:off x="4838551" y="1600498"/>
            <a:ext cx="342900" cy="342900"/>
          </a:xfrm>
          <a:prstGeom prst="roundRect">
            <a:avLst>
              <a:gd name="adj" fmla="val 25185"/>
            </a:avLst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5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4694" y="1696641"/>
            <a:ext cx="150465" cy="150465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4838551" y="2043708"/>
            <a:ext cx="1747614" cy="16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37"/>
              </a:lnSpc>
              <a:spcAft>
                <a:spcPts val="560"/>
              </a:spcAft>
              <a:buNone/>
            </a:pPr>
            <a:r>
              <a:rPr lang="en-US" sz="107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Curate Your Own Exhibit</a:t>
            </a:r>
            <a:endParaRPr lang="en-US" sz="1070" dirty="0"/>
          </a:p>
        </p:txBody>
      </p:sp>
      <p:sp>
        <p:nvSpPr>
          <p:cNvPr id="27" name="Text 21"/>
          <p:cNvSpPr/>
          <p:nvPr/>
        </p:nvSpPr>
        <p:spPr>
          <a:xfrm>
            <a:off x="4838551" y="2284512"/>
            <a:ext cx="1620515" cy="1796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a museum exhibit proposal for The Righteousness Museum. Students select figures, artifacts, and themes, then justify every choice with </a:t>
            </a:r>
            <a:pPr algn="l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argumentative writing</a:t>
            </a:r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820" dirty="0"/>
          </a:p>
        </p:txBody>
      </p:sp>
      <p:sp>
        <p:nvSpPr>
          <p:cNvPr id="28" name="Text 22"/>
          <p:cNvSpPr/>
          <p:nvPr/>
        </p:nvSpPr>
        <p:spPr>
          <a:xfrm>
            <a:off x="4838551" y="4081314"/>
            <a:ext cx="682079" cy="177299"/>
          </a:xfrm>
          <a:prstGeom prst="roundRect">
            <a:avLst>
              <a:gd name="adj" fmla="val 16475"/>
            </a:avLst>
          </a:prstGeom>
          <a:solidFill>
            <a:srgbClr val="C5A55A">
              <a:alpha val="10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Museum Design</a:t>
            </a:r>
            <a:endParaRPr lang="en-US" sz="620" dirty="0"/>
          </a:p>
        </p:txBody>
      </p:sp>
      <p:sp>
        <p:nvSpPr>
          <p:cNvPr id="29" name="Text 23"/>
          <p:cNvSpPr/>
          <p:nvPr/>
        </p:nvSpPr>
        <p:spPr>
          <a:xfrm>
            <a:off x="5556052" y="4081314"/>
            <a:ext cx="437704" cy="177299"/>
          </a:xfrm>
          <a:prstGeom prst="roundRect">
            <a:avLst>
              <a:gd name="adj" fmla="val 16475"/>
            </a:avLst>
          </a:prstGeom>
          <a:solidFill>
            <a:srgbClr val="C5A55A">
              <a:alpha val="10000"/>
            </a:srgbClr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</a:t>
            </a:r>
            <a:endParaRPr lang="en-US" sz="620" dirty="0"/>
          </a:p>
        </p:txBody>
      </p:sp>
      <p:sp>
        <p:nvSpPr>
          <p:cNvPr id="30" name="Text 24"/>
          <p:cNvSpPr/>
          <p:nvPr/>
        </p:nvSpPr>
        <p:spPr>
          <a:xfrm>
            <a:off x="6765578" y="1390352"/>
            <a:ext cx="1978372" cy="3033117"/>
          </a:xfrm>
          <a:prstGeom prst="roundRect">
            <a:avLst>
              <a:gd name="adj" fmla="val 5071"/>
            </a:avLst>
          </a:prstGeom>
          <a:solidFill>
            <a:srgbClr val="2B3A56"/>
          </a:solidFill>
          <a:ln w="9525">
            <a:solidFill>
              <a:srgbClr val="C5A55A">
                <a:alpha val="12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5"/>
          <p:cNvSpPr/>
          <p:nvPr/>
        </p:nvSpPr>
        <p:spPr>
          <a:xfrm>
            <a:off x="8305205" y="1514177"/>
            <a:ext cx="305753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C5A55A">
                    <a:alpha val="12000"/>
                  </a:srgbClr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04</a:t>
            </a:r>
            <a:endParaRPr lang="en-US" sz="2250" dirty="0"/>
          </a:p>
        </p:txBody>
      </p:sp>
      <p:sp>
        <p:nvSpPr>
          <p:cNvPr id="32" name="Text 26"/>
          <p:cNvSpPr/>
          <p:nvPr/>
        </p:nvSpPr>
        <p:spPr>
          <a:xfrm>
            <a:off x="6960394" y="1600498"/>
            <a:ext cx="342900" cy="342900"/>
          </a:xfrm>
          <a:prstGeom prst="roundRect">
            <a:avLst>
              <a:gd name="adj" fmla="val 25185"/>
            </a:avLst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3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6537" y="1696641"/>
            <a:ext cx="150465" cy="150465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6960394" y="2043708"/>
            <a:ext cx="1747614" cy="169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37"/>
              </a:lnSpc>
              <a:spcAft>
                <a:spcPts val="560"/>
              </a:spcAft>
              <a:buNone/>
            </a:pPr>
            <a:r>
              <a:rPr lang="en-US" sz="107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SAT Skills Self-Assessment</a:t>
            </a:r>
            <a:endParaRPr lang="en-US" sz="1070" dirty="0"/>
          </a:p>
        </p:txBody>
      </p:sp>
      <p:sp>
        <p:nvSpPr>
          <p:cNvPr id="35" name="Text 28"/>
          <p:cNvSpPr/>
          <p:nvPr/>
        </p:nvSpPr>
        <p:spPr>
          <a:xfrm>
            <a:off x="6960394" y="2284512"/>
            <a:ext cx="1620515" cy="1333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reflect on growth across all six SAT skill areas. Check off confident skills, identify areas for continued practice, and set goals for test-day readiness.</a:t>
            </a:r>
            <a:endParaRPr lang="en-US" sz="820" dirty="0"/>
          </a:p>
        </p:txBody>
      </p:sp>
      <p:pic>
        <p:nvPicPr>
          <p:cNvPr id="36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28851" y="3636475"/>
            <a:ext cx="132588" cy="132588"/>
          </a:xfrm>
          <a:prstGeom prst="rect">
            <a:avLst/>
          </a:prstGeom>
        </p:spPr>
      </p:pic>
      <p:sp>
        <p:nvSpPr>
          <p:cNvPr id="37" name="Text 29"/>
          <p:cNvSpPr/>
          <p:nvPr/>
        </p:nvSpPr>
        <p:spPr>
          <a:xfrm>
            <a:off x="7073057" y="3640931"/>
            <a:ext cx="1023521" cy="1238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7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Reading</a:t>
            </a:r>
            <a:endParaRPr lang="en-US" sz="650" dirty="0"/>
          </a:p>
        </p:txBody>
      </p:sp>
      <p:pic>
        <p:nvPicPr>
          <p:cNvPr id="38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28851" y="3795721"/>
            <a:ext cx="132588" cy="132588"/>
          </a:xfrm>
          <a:prstGeom prst="rect">
            <a:avLst/>
          </a:prstGeom>
        </p:spPr>
      </p:pic>
      <p:sp>
        <p:nvSpPr>
          <p:cNvPr id="39" name="Text 30"/>
          <p:cNvSpPr/>
          <p:nvPr/>
        </p:nvSpPr>
        <p:spPr>
          <a:xfrm>
            <a:off x="7073057" y="3800177"/>
            <a:ext cx="1033507" cy="1238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7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Rhetoric &amp; Argumentation</a:t>
            </a:r>
            <a:endParaRPr lang="en-US" sz="650" dirty="0"/>
          </a:p>
        </p:txBody>
      </p:sp>
      <p:pic>
        <p:nvPicPr>
          <p:cNvPr id="40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8851" y="3954968"/>
            <a:ext cx="132588" cy="132588"/>
          </a:xfrm>
          <a:prstGeom prst="rect">
            <a:avLst/>
          </a:prstGeom>
        </p:spPr>
      </p:pic>
      <p:sp>
        <p:nvSpPr>
          <p:cNvPr id="41" name="Text 31"/>
          <p:cNvSpPr/>
          <p:nvPr/>
        </p:nvSpPr>
        <p:spPr>
          <a:xfrm>
            <a:off x="7073057" y="3959423"/>
            <a:ext cx="794980" cy="1238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7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&amp; Language</a:t>
            </a:r>
            <a:endParaRPr lang="en-US" sz="650" dirty="0"/>
          </a:p>
        </p:txBody>
      </p:sp>
      <p:pic>
        <p:nvPicPr>
          <p:cNvPr id="42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28851" y="4114214"/>
            <a:ext cx="132588" cy="132588"/>
          </a:xfrm>
          <a:prstGeom prst="rect">
            <a:avLst/>
          </a:prstGeom>
        </p:spPr>
      </p:pic>
      <p:sp>
        <p:nvSpPr>
          <p:cNvPr id="43" name="Text 32"/>
          <p:cNvSpPr/>
          <p:nvPr/>
        </p:nvSpPr>
        <p:spPr>
          <a:xfrm>
            <a:off x="7073057" y="4118670"/>
            <a:ext cx="751269" cy="1238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75"/>
              </a:lnSpc>
              <a:buNone/>
            </a:pPr>
            <a:r>
              <a:rPr lang="en-US" sz="65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Interpretation</a:t>
            </a:r>
            <a:endParaRPr lang="en-US" sz="650" dirty="0"/>
          </a:p>
        </p:txBody>
      </p:sp>
      <p:sp>
        <p:nvSpPr>
          <p:cNvPr id="44" name="Text 33"/>
          <p:cNvSpPr/>
          <p:nvPr/>
        </p:nvSpPr>
        <p:spPr>
          <a:xfrm>
            <a:off x="400050" y="4594920"/>
            <a:ext cx="8343900" cy="9525"/>
          </a:xfrm>
          <a:prstGeom prst="rect">
            <a:avLst/>
          </a:prstGeom>
          <a:solidFill>
            <a:srgbClr val="C5A55A">
              <a:alpha val="1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45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6619" y="4721953"/>
            <a:ext cx="132588" cy="132588"/>
          </a:xfrm>
          <a:prstGeom prst="rect">
            <a:avLst/>
          </a:prstGeom>
        </p:spPr>
      </p:pic>
      <p:sp>
        <p:nvSpPr>
          <p:cNvPr id="46" name="Text 34"/>
          <p:cNvSpPr/>
          <p:nvPr/>
        </p:nvSpPr>
        <p:spPr>
          <a:xfrm>
            <a:off x="542925" y="4718745"/>
            <a:ext cx="2939102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Capstone Activities — Synthesize History + Museum + SAT Skills</a:t>
            </a:r>
            <a:endParaRPr lang="en-US" sz="730" dirty="0"/>
          </a:p>
        </p:txBody>
      </p:sp>
      <p:sp>
        <p:nvSpPr>
          <p:cNvPr id="47" name="Text 35"/>
          <p:cNvSpPr/>
          <p:nvPr/>
        </p:nvSpPr>
        <p:spPr>
          <a:xfrm>
            <a:off x="7638008" y="4718745"/>
            <a:ext cx="1216536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The Righteousness Museum</a:t>
            </a:r>
            <a:endParaRPr lang="en-US" sz="730" dirty="0"/>
          </a:p>
        </p:txBody>
      </p:sp>
      <p:sp>
        <p:nvSpPr>
          <p:cNvPr id="48" name="Text 36"/>
          <p:cNvSpPr/>
          <p:nvPr/>
        </p:nvSpPr>
        <p:spPr>
          <a:xfrm>
            <a:off x="409575" y="1399877"/>
            <a:ext cx="1959321" cy="29170"/>
          </a:xfrm>
          <a:custGeom>
            <a:avLst/>
            <a:gdLst/>
            <a:ahLst/>
            <a:cxnLst/>
            <a:rect l="l" t="t" r="r" b="b"/>
            <a:pathLst>
              <a:path w="1959321" h="29170">
                <a:moveTo>
                  <a:pt x="100330" y="0"/>
                </a:moveTo>
                <a:lnTo>
                  <a:pt x="1858991" y="0"/>
                </a:lnTo>
                <a:lnTo>
                  <a:pt x="1885794" y="3646"/>
                </a:lnTo>
                <a:lnTo>
                  <a:pt x="1896543" y="7293"/>
                </a:lnTo>
                <a:lnTo>
                  <a:pt x="1904547" y="10939"/>
                </a:lnTo>
                <a:lnTo>
                  <a:pt x="1911087" y="14585"/>
                </a:lnTo>
                <a:lnTo>
                  <a:pt x="1916662" y="18231"/>
                </a:lnTo>
                <a:lnTo>
                  <a:pt x="1921532" y="21878"/>
                </a:lnTo>
                <a:lnTo>
                  <a:pt x="1925851" y="25524"/>
                </a:lnTo>
                <a:lnTo>
                  <a:pt x="1929719" y="29170"/>
                </a:lnTo>
                <a:lnTo>
                  <a:pt x="29602" y="29170"/>
                </a:lnTo>
                <a:lnTo>
                  <a:pt x="33470" y="25524"/>
                </a:lnTo>
                <a:lnTo>
                  <a:pt x="37789" y="21878"/>
                </a:lnTo>
                <a:lnTo>
                  <a:pt x="42659" y="18231"/>
                </a:lnTo>
                <a:lnTo>
                  <a:pt x="48234" y="14585"/>
                </a:lnTo>
                <a:lnTo>
                  <a:pt x="54774" y="10939"/>
                </a:lnTo>
                <a:lnTo>
                  <a:pt x="62778" y="7293"/>
                </a:lnTo>
                <a:lnTo>
                  <a:pt x="73527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9" name="Text 37"/>
          <p:cNvSpPr/>
          <p:nvPr/>
        </p:nvSpPr>
        <p:spPr>
          <a:xfrm>
            <a:off x="2531418" y="1399877"/>
            <a:ext cx="1959321" cy="29170"/>
          </a:xfrm>
          <a:custGeom>
            <a:avLst/>
            <a:gdLst/>
            <a:ahLst/>
            <a:cxnLst/>
            <a:rect l="l" t="t" r="r" b="b"/>
            <a:pathLst>
              <a:path w="1959321" h="29170">
                <a:moveTo>
                  <a:pt x="100330" y="0"/>
                </a:moveTo>
                <a:lnTo>
                  <a:pt x="1858991" y="0"/>
                </a:lnTo>
                <a:lnTo>
                  <a:pt x="1885794" y="3646"/>
                </a:lnTo>
                <a:lnTo>
                  <a:pt x="1896543" y="7293"/>
                </a:lnTo>
                <a:lnTo>
                  <a:pt x="1904547" y="10939"/>
                </a:lnTo>
                <a:lnTo>
                  <a:pt x="1911087" y="14585"/>
                </a:lnTo>
                <a:lnTo>
                  <a:pt x="1916662" y="18231"/>
                </a:lnTo>
                <a:lnTo>
                  <a:pt x="1921532" y="21878"/>
                </a:lnTo>
                <a:lnTo>
                  <a:pt x="1925851" y="25524"/>
                </a:lnTo>
                <a:lnTo>
                  <a:pt x="1929719" y="29170"/>
                </a:lnTo>
                <a:lnTo>
                  <a:pt x="29602" y="29170"/>
                </a:lnTo>
                <a:lnTo>
                  <a:pt x="33470" y="25524"/>
                </a:lnTo>
                <a:lnTo>
                  <a:pt x="37789" y="21878"/>
                </a:lnTo>
                <a:lnTo>
                  <a:pt x="42659" y="18231"/>
                </a:lnTo>
                <a:lnTo>
                  <a:pt x="48234" y="14585"/>
                </a:lnTo>
                <a:lnTo>
                  <a:pt x="54774" y="10939"/>
                </a:lnTo>
                <a:lnTo>
                  <a:pt x="62778" y="7293"/>
                </a:lnTo>
                <a:lnTo>
                  <a:pt x="73527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0" name="Text 38"/>
          <p:cNvSpPr/>
          <p:nvPr/>
        </p:nvSpPr>
        <p:spPr>
          <a:xfrm>
            <a:off x="4653260" y="1399877"/>
            <a:ext cx="1959321" cy="29170"/>
          </a:xfrm>
          <a:custGeom>
            <a:avLst/>
            <a:gdLst/>
            <a:ahLst/>
            <a:cxnLst/>
            <a:rect l="l" t="t" r="r" b="b"/>
            <a:pathLst>
              <a:path w="1959321" h="29170">
                <a:moveTo>
                  <a:pt x="100330" y="0"/>
                </a:moveTo>
                <a:lnTo>
                  <a:pt x="1858991" y="0"/>
                </a:lnTo>
                <a:lnTo>
                  <a:pt x="1885794" y="3646"/>
                </a:lnTo>
                <a:lnTo>
                  <a:pt x="1896543" y="7293"/>
                </a:lnTo>
                <a:lnTo>
                  <a:pt x="1904547" y="10939"/>
                </a:lnTo>
                <a:lnTo>
                  <a:pt x="1911087" y="14585"/>
                </a:lnTo>
                <a:lnTo>
                  <a:pt x="1916662" y="18231"/>
                </a:lnTo>
                <a:lnTo>
                  <a:pt x="1921532" y="21878"/>
                </a:lnTo>
                <a:lnTo>
                  <a:pt x="1925851" y="25524"/>
                </a:lnTo>
                <a:lnTo>
                  <a:pt x="1929719" y="29170"/>
                </a:lnTo>
                <a:lnTo>
                  <a:pt x="29602" y="29170"/>
                </a:lnTo>
                <a:lnTo>
                  <a:pt x="33470" y="25524"/>
                </a:lnTo>
                <a:lnTo>
                  <a:pt x="37789" y="21878"/>
                </a:lnTo>
                <a:lnTo>
                  <a:pt x="42659" y="18231"/>
                </a:lnTo>
                <a:lnTo>
                  <a:pt x="48234" y="14585"/>
                </a:lnTo>
                <a:lnTo>
                  <a:pt x="54774" y="10939"/>
                </a:lnTo>
                <a:lnTo>
                  <a:pt x="62778" y="7293"/>
                </a:lnTo>
                <a:lnTo>
                  <a:pt x="73527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1" name="Text 39"/>
          <p:cNvSpPr/>
          <p:nvPr/>
        </p:nvSpPr>
        <p:spPr>
          <a:xfrm>
            <a:off x="6775103" y="1399877"/>
            <a:ext cx="1959321" cy="29170"/>
          </a:xfrm>
          <a:custGeom>
            <a:avLst/>
            <a:gdLst/>
            <a:ahLst/>
            <a:cxnLst/>
            <a:rect l="l" t="t" r="r" b="b"/>
            <a:pathLst>
              <a:path w="1959321" h="29170">
                <a:moveTo>
                  <a:pt x="100330" y="0"/>
                </a:moveTo>
                <a:lnTo>
                  <a:pt x="1858991" y="0"/>
                </a:lnTo>
                <a:lnTo>
                  <a:pt x="1885794" y="3646"/>
                </a:lnTo>
                <a:lnTo>
                  <a:pt x="1896543" y="7293"/>
                </a:lnTo>
                <a:lnTo>
                  <a:pt x="1904547" y="10939"/>
                </a:lnTo>
                <a:lnTo>
                  <a:pt x="1911087" y="14585"/>
                </a:lnTo>
                <a:lnTo>
                  <a:pt x="1916662" y="18231"/>
                </a:lnTo>
                <a:lnTo>
                  <a:pt x="1921532" y="21878"/>
                </a:lnTo>
                <a:lnTo>
                  <a:pt x="1925851" y="25524"/>
                </a:lnTo>
                <a:lnTo>
                  <a:pt x="1929719" y="29170"/>
                </a:lnTo>
                <a:lnTo>
                  <a:pt x="29602" y="29170"/>
                </a:lnTo>
                <a:lnTo>
                  <a:pt x="33470" y="25524"/>
                </a:lnTo>
                <a:lnTo>
                  <a:pt x="37789" y="21878"/>
                </a:lnTo>
                <a:lnTo>
                  <a:pt x="42659" y="18231"/>
                </a:lnTo>
                <a:lnTo>
                  <a:pt x="48234" y="14585"/>
                </a:lnTo>
                <a:lnTo>
                  <a:pt x="54774" y="10939"/>
                </a:lnTo>
                <a:lnTo>
                  <a:pt x="62778" y="7293"/>
                </a:lnTo>
                <a:lnTo>
                  <a:pt x="73527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3333">
                <a:srgbClr val="000000">
                  <a:alpha val="0"/>
                </a:srgbClr>
              </a:gs>
              <a:gs pos="66667">
                <a:srgbClr val="C5A55A">
                  <a:alpha val="1000"/>
                </a:srgbClr>
              </a:gs>
              <a:gs pos="100000">
                <a:srgbClr val="C5A55A">
                  <a:alpha val="1000"/>
                </a:srgbClr>
              </a:gs>
            </a:gsLst>
            <a:lin ang="162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33333">
                <a:srgbClr val="000000">
                  <a:alpha val="0"/>
                </a:srgbClr>
              </a:gs>
              <a:gs pos="66667">
                <a:srgbClr val="C5A55A">
                  <a:alpha val="1000"/>
                </a:srgbClr>
              </a:gs>
              <a:gs pos="100000">
                <a:srgbClr val="C5A55A">
                  <a:alpha val="100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81620" y="1093143"/>
            <a:ext cx="2583809" cy="967978"/>
          </a:xfrm>
          <a:prstGeom prst="roundRect">
            <a:avLst>
              <a:gd name="adj" fmla="val 8922"/>
            </a:avLst>
          </a:prstGeom>
          <a:gradFill rotWithShape="1">
            <a:gsLst>
              <a:gs pos="0">
                <a:srgbClr val="C5A55A">
                  <a:alpha val="6000"/>
                </a:srgbClr>
              </a:gs>
              <a:gs pos="60000">
                <a:srgbClr val="000000">
                  <a:alpha val="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294311" y="1093143"/>
            <a:ext cx="2583809" cy="967978"/>
          </a:xfrm>
          <a:prstGeom prst="roundRect">
            <a:avLst>
              <a:gd name="adj" fmla="val 8922"/>
            </a:avLst>
          </a:prstGeom>
          <a:gradFill rotWithShape="1">
            <a:gsLst>
              <a:gs pos="0">
                <a:srgbClr val="C5A55A">
                  <a:alpha val="6000"/>
                </a:srgbClr>
              </a:gs>
              <a:gs pos="60000">
                <a:srgbClr val="000000">
                  <a:alpha val="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007001" y="1093143"/>
            <a:ext cx="2583952" cy="967978"/>
          </a:xfrm>
          <a:prstGeom prst="roundRect">
            <a:avLst>
              <a:gd name="adj" fmla="val 8922"/>
            </a:avLst>
          </a:prstGeom>
          <a:gradFill rotWithShape="1">
            <a:gsLst>
              <a:gs pos="0">
                <a:srgbClr val="C5A55A">
                  <a:alpha val="6000"/>
                </a:srgbClr>
              </a:gs>
              <a:gs pos="60000">
                <a:srgbClr val="000000">
                  <a:alpha val="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778645" y="2161431"/>
            <a:ext cx="2743200" cy="967978"/>
          </a:xfrm>
          <a:prstGeom prst="roundRect">
            <a:avLst>
              <a:gd name="adj" fmla="val 8922"/>
            </a:avLst>
          </a:prstGeom>
          <a:gradFill rotWithShape="1">
            <a:gsLst>
              <a:gs pos="0">
                <a:srgbClr val="C5A55A">
                  <a:alpha val="6000"/>
                </a:srgbClr>
              </a:gs>
              <a:gs pos="60000">
                <a:srgbClr val="000000">
                  <a:alpha val="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650730" y="2161431"/>
            <a:ext cx="2743200" cy="967978"/>
          </a:xfrm>
          <a:prstGeom prst="roundRect">
            <a:avLst>
              <a:gd name="adj" fmla="val 8922"/>
            </a:avLst>
          </a:prstGeom>
          <a:gradFill rotWithShape="1">
            <a:gsLst>
              <a:gs pos="0">
                <a:srgbClr val="C5A55A">
                  <a:alpha val="6000"/>
                </a:srgbClr>
              </a:gs>
              <a:gs pos="60000">
                <a:srgbClr val="000000">
                  <a:alpha val="0"/>
                </a:srgbClr>
              </a:gs>
            </a:gsLst>
            <a:lin ang="27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42900" y="257770"/>
            <a:ext cx="5152885" cy="29631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35"/>
              </a:lnSpc>
              <a:buNone/>
            </a:pPr>
            <a:r>
              <a:rPr lang="en-US" sz="203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SAT Vocabulary from This Course</a:t>
            </a:r>
            <a:endParaRPr lang="en-US" sz="2030" dirty="0"/>
          </a:p>
        </p:txBody>
      </p:sp>
      <p:sp>
        <p:nvSpPr>
          <p:cNvPr id="10" name="Text 8"/>
          <p:cNvSpPr/>
          <p:nvPr/>
        </p:nvSpPr>
        <p:spPr>
          <a:xfrm>
            <a:off x="342900" y="597247"/>
            <a:ext cx="529735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350"/>
              </a:lnSpc>
              <a:spcBef>
                <a:spcPts val="340"/>
              </a:spcBef>
              <a:buNone/>
            </a:pPr>
            <a:r>
              <a:rPr lang="en-US" sz="9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words across 5 themes — encountered naturally through museum exhibits &amp; history lessons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7348240" y="371326"/>
            <a:ext cx="1452860" cy="283815"/>
          </a:xfrm>
          <a:prstGeom prst="roundRect">
            <a:avLst>
              <a:gd name="adj" fmla="val 20136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59572" y="446940"/>
            <a:ext cx="132588" cy="13258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7636818" y="438001"/>
            <a:ext cx="1144503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REFERENCE</a:t>
            </a:r>
            <a:endParaRPr lang="en-US" sz="790" dirty="0"/>
          </a:p>
        </p:txBody>
      </p:sp>
      <p:sp>
        <p:nvSpPr>
          <p:cNvPr id="14" name="Text 11"/>
          <p:cNvSpPr/>
          <p:nvPr/>
        </p:nvSpPr>
        <p:spPr>
          <a:xfrm>
            <a:off x="342900" y="912168"/>
            <a:ext cx="8458200" cy="3703737"/>
          </a:xfrm>
          <a:prstGeom prst="roundRect">
            <a:avLst>
              <a:gd name="adj" fmla="val 3086"/>
            </a:avLst>
          </a:prstGeom>
          <a:gradFill rotWithShape="1">
            <a:gsLst>
              <a:gs pos="0">
                <a:srgbClr val="243557">
                  <a:alpha val="60000"/>
                </a:srgbClr>
              </a:gs>
              <a:gs pos="100000">
                <a:srgbClr val="1B2A4A">
                  <a:alpha val="80000"/>
                </a:srgbClr>
              </a:gs>
            </a:gsLst>
            <a:lin ang="2700000" scaled="1"/>
          </a:gradFill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553045" y="1093143"/>
            <a:ext cx="2612380" cy="967978"/>
          </a:xfrm>
          <a:prstGeom prst="roundRect">
            <a:avLst>
              <a:gd name="adj" fmla="val 8922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553045" y="1093143"/>
            <a:ext cx="28575" cy="967978"/>
          </a:xfrm>
          <a:custGeom>
            <a:avLst/>
            <a:gdLst/>
            <a:ahLst/>
            <a:cxnLst/>
            <a:rect l="l" t="t" r="r" b="b"/>
            <a:pathLst>
              <a:path w="28575" h="967978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945797"/>
                </a:lnTo>
                <a:lnTo>
                  <a:pt x="25003" y="942391"/>
                </a:lnTo>
                <a:lnTo>
                  <a:pt x="21431" y="938559"/>
                </a:lnTo>
                <a:lnTo>
                  <a:pt x="17859" y="934208"/>
                </a:lnTo>
                <a:lnTo>
                  <a:pt x="14288" y="929195"/>
                </a:lnTo>
                <a:lnTo>
                  <a:pt x="10716" y="923283"/>
                </a:lnTo>
                <a:lnTo>
                  <a:pt x="7144" y="916010"/>
                </a:lnTo>
                <a:lnTo>
                  <a:pt x="3572" y="906198"/>
                </a:lnTo>
                <a:lnTo>
                  <a:pt x="0" y="88161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867966" y="1207443"/>
            <a:ext cx="1219646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JUSTICE &amp; RIGHTS</a:t>
            </a:r>
            <a:endParaRPr lang="en-US" sz="790" dirty="0"/>
          </a:p>
        </p:txBody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659" y="1216307"/>
            <a:ext cx="132588" cy="132588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25091" y="1428899"/>
            <a:ext cx="644575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advocate</a:t>
            </a:r>
            <a:endParaRPr lang="en-US" sz="840" dirty="0"/>
          </a:p>
        </p:txBody>
      </p:sp>
      <p:sp>
        <p:nvSpPr>
          <p:cNvPr id="20" name="Text 16"/>
          <p:cNvSpPr/>
          <p:nvPr/>
        </p:nvSpPr>
        <p:spPr>
          <a:xfrm>
            <a:off x="1412825" y="1428899"/>
            <a:ext cx="729258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inalienable</a:t>
            </a:r>
            <a:endParaRPr lang="en-US" sz="840" dirty="0"/>
          </a:p>
        </p:txBody>
      </p:sp>
      <p:sp>
        <p:nvSpPr>
          <p:cNvPr id="21" name="Text 17"/>
          <p:cNvSpPr/>
          <p:nvPr/>
        </p:nvSpPr>
        <p:spPr>
          <a:xfrm>
            <a:off x="2185243" y="1428899"/>
            <a:ext cx="764679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sovereignty</a:t>
            </a:r>
            <a:endParaRPr lang="en-US" sz="840" dirty="0"/>
          </a:p>
        </p:txBody>
      </p:sp>
      <p:sp>
        <p:nvSpPr>
          <p:cNvPr id="22" name="Text 18"/>
          <p:cNvSpPr/>
          <p:nvPr/>
        </p:nvSpPr>
        <p:spPr>
          <a:xfrm>
            <a:off x="725091" y="1709440"/>
            <a:ext cx="770632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enfranchise</a:t>
            </a:r>
            <a:endParaRPr lang="en-US" sz="840" dirty="0"/>
          </a:p>
        </p:txBody>
      </p:sp>
      <p:sp>
        <p:nvSpPr>
          <p:cNvPr id="23" name="Text 19"/>
          <p:cNvSpPr/>
          <p:nvPr/>
        </p:nvSpPr>
        <p:spPr>
          <a:xfrm>
            <a:off x="1538883" y="1709440"/>
            <a:ext cx="849362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constitutional</a:t>
            </a:r>
            <a:endParaRPr lang="en-US" sz="840" dirty="0"/>
          </a:p>
        </p:txBody>
      </p:sp>
      <p:sp>
        <p:nvSpPr>
          <p:cNvPr id="24" name="Text 20"/>
          <p:cNvSpPr/>
          <p:nvPr/>
        </p:nvSpPr>
        <p:spPr>
          <a:xfrm>
            <a:off x="3265736" y="1093143"/>
            <a:ext cx="2612380" cy="967978"/>
          </a:xfrm>
          <a:prstGeom prst="roundRect">
            <a:avLst>
              <a:gd name="adj" fmla="val 8922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1"/>
          <p:cNvSpPr/>
          <p:nvPr/>
        </p:nvSpPr>
        <p:spPr>
          <a:xfrm>
            <a:off x="3265736" y="1093143"/>
            <a:ext cx="28575" cy="967978"/>
          </a:xfrm>
          <a:custGeom>
            <a:avLst/>
            <a:gdLst/>
            <a:ahLst/>
            <a:cxnLst/>
            <a:rect l="l" t="t" r="r" b="b"/>
            <a:pathLst>
              <a:path w="28575" h="967978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945797"/>
                </a:lnTo>
                <a:lnTo>
                  <a:pt x="25003" y="942391"/>
                </a:lnTo>
                <a:lnTo>
                  <a:pt x="21431" y="938559"/>
                </a:lnTo>
                <a:lnTo>
                  <a:pt x="17859" y="934208"/>
                </a:lnTo>
                <a:lnTo>
                  <a:pt x="14288" y="929195"/>
                </a:lnTo>
                <a:lnTo>
                  <a:pt x="10716" y="923283"/>
                </a:lnTo>
                <a:lnTo>
                  <a:pt x="7144" y="916010"/>
                </a:lnTo>
                <a:lnTo>
                  <a:pt x="3572" y="906198"/>
                </a:lnTo>
                <a:lnTo>
                  <a:pt x="0" y="88161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2"/>
          <p:cNvSpPr/>
          <p:nvPr/>
        </p:nvSpPr>
        <p:spPr>
          <a:xfrm>
            <a:off x="3580656" y="1207443"/>
            <a:ext cx="1321638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MORAL CHARACTER</a:t>
            </a:r>
            <a:endParaRPr lang="en-US" sz="790" dirty="0"/>
          </a:p>
        </p:txBody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4349" y="1216307"/>
            <a:ext cx="132588" cy="132588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3437781" y="1428899"/>
            <a:ext cx="587722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integrity</a:t>
            </a:r>
            <a:endParaRPr lang="en-US" sz="840" dirty="0"/>
          </a:p>
        </p:txBody>
      </p:sp>
      <p:sp>
        <p:nvSpPr>
          <p:cNvPr id="29" name="Text 24"/>
          <p:cNvSpPr/>
          <p:nvPr/>
        </p:nvSpPr>
        <p:spPr>
          <a:xfrm>
            <a:off x="4068663" y="1428899"/>
            <a:ext cx="867966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perseverance</a:t>
            </a:r>
            <a:endParaRPr lang="en-US" sz="840" dirty="0"/>
          </a:p>
        </p:txBody>
      </p:sp>
      <p:sp>
        <p:nvSpPr>
          <p:cNvPr id="30" name="Text 25"/>
          <p:cNvSpPr/>
          <p:nvPr/>
        </p:nvSpPr>
        <p:spPr>
          <a:xfrm>
            <a:off x="4979789" y="1428899"/>
            <a:ext cx="691009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conviction</a:t>
            </a:r>
            <a:endParaRPr lang="en-US" sz="840" dirty="0"/>
          </a:p>
        </p:txBody>
      </p:sp>
      <p:sp>
        <p:nvSpPr>
          <p:cNvPr id="31" name="Text 26"/>
          <p:cNvSpPr/>
          <p:nvPr/>
        </p:nvSpPr>
        <p:spPr>
          <a:xfrm>
            <a:off x="3437781" y="1709440"/>
            <a:ext cx="738634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benevolent</a:t>
            </a:r>
            <a:endParaRPr lang="en-US" sz="840" dirty="0"/>
          </a:p>
        </p:txBody>
      </p:sp>
      <p:sp>
        <p:nvSpPr>
          <p:cNvPr id="32" name="Text 27"/>
          <p:cNvSpPr/>
          <p:nvPr/>
        </p:nvSpPr>
        <p:spPr>
          <a:xfrm>
            <a:off x="4219575" y="1709440"/>
            <a:ext cx="591145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resolute</a:t>
            </a:r>
            <a:endParaRPr lang="en-US" sz="840" dirty="0"/>
          </a:p>
        </p:txBody>
      </p:sp>
      <p:sp>
        <p:nvSpPr>
          <p:cNvPr id="33" name="Text 28"/>
          <p:cNvSpPr/>
          <p:nvPr/>
        </p:nvSpPr>
        <p:spPr>
          <a:xfrm>
            <a:off x="5978426" y="1093143"/>
            <a:ext cx="2612529" cy="967978"/>
          </a:xfrm>
          <a:prstGeom prst="roundRect">
            <a:avLst>
              <a:gd name="adj" fmla="val 8922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29"/>
          <p:cNvSpPr/>
          <p:nvPr/>
        </p:nvSpPr>
        <p:spPr>
          <a:xfrm>
            <a:off x="5978426" y="1093143"/>
            <a:ext cx="28575" cy="967978"/>
          </a:xfrm>
          <a:custGeom>
            <a:avLst/>
            <a:gdLst/>
            <a:ahLst/>
            <a:cxnLst/>
            <a:rect l="l" t="t" r="r" b="b"/>
            <a:pathLst>
              <a:path w="28575" h="967978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945797"/>
                </a:lnTo>
                <a:lnTo>
                  <a:pt x="25003" y="942391"/>
                </a:lnTo>
                <a:lnTo>
                  <a:pt x="21431" y="938559"/>
                </a:lnTo>
                <a:lnTo>
                  <a:pt x="17859" y="934208"/>
                </a:lnTo>
                <a:lnTo>
                  <a:pt x="14288" y="929195"/>
                </a:lnTo>
                <a:lnTo>
                  <a:pt x="10716" y="923283"/>
                </a:lnTo>
                <a:lnTo>
                  <a:pt x="7144" y="916010"/>
                </a:lnTo>
                <a:lnTo>
                  <a:pt x="3572" y="906198"/>
                </a:lnTo>
                <a:lnTo>
                  <a:pt x="0" y="88161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30"/>
          <p:cNvSpPr/>
          <p:nvPr/>
        </p:nvSpPr>
        <p:spPr>
          <a:xfrm>
            <a:off x="6293346" y="1207443"/>
            <a:ext cx="1145158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ARGUMENTATION</a:t>
            </a:r>
            <a:endParaRPr lang="en-US" sz="790" dirty="0"/>
          </a:p>
        </p:txBody>
      </p:sp>
      <p:pic>
        <p:nvPicPr>
          <p:cNvPr id="36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7040" y="1216307"/>
            <a:ext cx="132588" cy="132588"/>
          </a:xfrm>
          <a:prstGeom prst="rect">
            <a:avLst/>
          </a:prstGeom>
        </p:spPr>
      </p:pic>
      <p:sp>
        <p:nvSpPr>
          <p:cNvPr id="37" name="Text 31"/>
          <p:cNvSpPr/>
          <p:nvPr/>
        </p:nvSpPr>
        <p:spPr>
          <a:xfrm>
            <a:off x="6150471" y="1428899"/>
            <a:ext cx="646956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assertion</a:t>
            </a:r>
            <a:endParaRPr lang="en-US" sz="840" dirty="0"/>
          </a:p>
        </p:txBody>
      </p:sp>
      <p:sp>
        <p:nvSpPr>
          <p:cNvPr id="38" name="Text 32"/>
          <p:cNvSpPr/>
          <p:nvPr/>
        </p:nvSpPr>
        <p:spPr>
          <a:xfrm>
            <a:off x="6840587" y="1428899"/>
            <a:ext cx="796826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substantiate</a:t>
            </a:r>
            <a:endParaRPr lang="en-US" sz="840" dirty="0"/>
          </a:p>
        </p:txBody>
      </p:sp>
      <p:sp>
        <p:nvSpPr>
          <p:cNvPr id="39" name="Text 33"/>
          <p:cNvSpPr/>
          <p:nvPr/>
        </p:nvSpPr>
        <p:spPr>
          <a:xfrm>
            <a:off x="7680573" y="1428899"/>
            <a:ext cx="479524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refute</a:t>
            </a:r>
            <a:endParaRPr lang="en-US" sz="840" dirty="0"/>
          </a:p>
        </p:txBody>
      </p:sp>
      <p:sp>
        <p:nvSpPr>
          <p:cNvPr id="40" name="Text 34"/>
          <p:cNvSpPr/>
          <p:nvPr/>
        </p:nvSpPr>
        <p:spPr>
          <a:xfrm>
            <a:off x="6150471" y="1709440"/>
            <a:ext cx="750243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concession</a:t>
            </a:r>
            <a:endParaRPr lang="en-US" sz="840" dirty="0"/>
          </a:p>
        </p:txBody>
      </p:sp>
      <p:sp>
        <p:nvSpPr>
          <p:cNvPr id="41" name="Text 35"/>
          <p:cNvSpPr/>
          <p:nvPr/>
        </p:nvSpPr>
        <p:spPr>
          <a:xfrm>
            <a:off x="6943874" y="1709440"/>
            <a:ext cx="588615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premise</a:t>
            </a:r>
            <a:endParaRPr lang="en-US" sz="840" dirty="0"/>
          </a:p>
        </p:txBody>
      </p:sp>
      <p:sp>
        <p:nvSpPr>
          <p:cNvPr id="42" name="Text 36"/>
          <p:cNvSpPr/>
          <p:nvPr/>
        </p:nvSpPr>
        <p:spPr>
          <a:xfrm>
            <a:off x="1750070" y="2161431"/>
            <a:ext cx="2771775" cy="967978"/>
          </a:xfrm>
          <a:prstGeom prst="roundRect">
            <a:avLst>
              <a:gd name="adj" fmla="val 8922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3" name="Text 37"/>
          <p:cNvSpPr/>
          <p:nvPr/>
        </p:nvSpPr>
        <p:spPr>
          <a:xfrm>
            <a:off x="1750070" y="2161431"/>
            <a:ext cx="28575" cy="967978"/>
          </a:xfrm>
          <a:custGeom>
            <a:avLst/>
            <a:gdLst/>
            <a:ahLst/>
            <a:cxnLst/>
            <a:rect l="l" t="t" r="r" b="b"/>
            <a:pathLst>
              <a:path w="28575" h="967978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945797"/>
                </a:lnTo>
                <a:lnTo>
                  <a:pt x="25003" y="942391"/>
                </a:lnTo>
                <a:lnTo>
                  <a:pt x="21431" y="938559"/>
                </a:lnTo>
                <a:lnTo>
                  <a:pt x="17859" y="934208"/>
                </a:lnTo>
                <a:lnTo>
                  <a:pt x="14288" y="929195"/>
                </a:lnTo>
                <a:lnTo>
                  <a:pt x="10716" y="923283"/>
                </a:lnTo>
                <a:lnTo>
                  <a:pt x="7144" y="916010"/>
                </a:lnTo>
                <a:lnTo>
                  <a:pt x="3572" y="906198"/>
                </a:lnTo>
                <a:lnTo>
                  <a:pt x="0" y="88161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4" name="Text 38"/>
          <p:cNvSpPr/>
          <p:nvPr/>
        </p:nvSpPr>
        <p:spPr>
          <a:xfrm>
            <a:off x="2064990" y="2275731"/>
            <a:ext cx="1072961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SOCIAL CHANGE</a:t>
            </a:r>
            <a:endParaRPr lang="en-US" sz="790" dirty="0"/>
          </a:p>
        </p:txBody>
      </p:sp>
      <p:pic>
        <p:nvPicPr>
          <p:cNvPr id="4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8684" y="2284595"/>
            <a:ext cx="132588" cy="132588"/>
          </a:xfrm>
          <a:prstGeom prst="rect">
            <a:avLst/>
          </a:prstGeom>
        </p:spPr>
      </p:pic>
      <p:sp>
        <p:nvSpPr>
          <p:cNvPr id="46" name="Text 39"/>
          <p:cNvSpPr/>
          <p:nvPr/>
        </p:nvSpPr>
        <p:spPr>
          <a:xfrm>
            <a:off x="1922115" y="2497187"/>
            <a:ext cx="611535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abolition</a:t>
            </a:r>
            <a:endParaRPr lang="en-US" sz="840" dirty="0"/>
          </a:p>
        </p:txBody>
      </p:sp>
      <p:sp>
        <p:nvSpPr>
          <p:cNvPr id="47" name="Text 40"/>
          <p:cNvSpPr/>
          <p:nvPr/>
        </p:nvSpPr>
        <p:spPr>
          <a:xfrm>
            <a:off x="2576810" y="2497187"/>
            <a:ext cx="595164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suffrage</a:t>
            </a:r>
            <a:endParaRPr lang="en-US" sz="840" dirty="0"/>
          </a:p>
        </p:txBody>
      </p:sp>
      <p:sp>
        <p:nvSpPr>
          <p:cNvPr id="48" name="Text 41"/>
          <p:cNvSpPr/>
          <p:nvPr/>
        </p:nvSpPr>
        <p:spPr>
          <a:xfrm>
            <a:off x="3215134" y="2497187"/>
            <a:ext cx="856059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emancipation</a:t>
            </a:r>
            <a:endParaRPr lang="en-US" sz="840" dirty="0"/>
          </a:p>
        </p:txBody>
      </p:sp>
      <p:sp>
        <p:nvSpPr>
          <p:cNvPr id="49" name="Text 42"/>
          <p:cNvSpPr/>
          <p:nvPr/>
        </p:nvSpPr>
        <p:spPr>
          <a:xfrm>
            <a:off x="1922115" y="2777728"/>
            <a:ext cx="637580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solidarity</a:t>
            </a:r>
            <a:endParaRPr lang="en-US" sz="840" dirty="0"/>
          </a:p>
        </p:txBody>
      </p:sp>
      <p:sp>
        <p:nvSpPr>
          <p:cNvPr id="50" name="Text 43"/>
          <p:cNvSpPr/>
          <p:nvPr/>
        </p:nvSpPr>
        <p:spPr>
          <a:xfrm>
            <a:off x="2602855" y="2777728"/>
            <a:ext cx="514945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reform</a:t>
            </a:r>
            <a:endParaRPr lang="en-US" sz="840" dirty="0"/>
          </a:p>
        </p:txBody>
      </p:sp>
      <p:sp>
        <p:nvSpPr>
          <p:cNvPr id="51" name="Text 44"/>
          <p:cNvSpPr/>
          <p:nvPr/>
        </p:nvSpPr>
        <p:spPr>
          <a:xfrm>
            <a:off x="4622155" y="2161431"/>
            <a:ext cx="2771775" cy="967978"/>
          </a:xfrm>
          <a:prstGeom prst="roundRect">
            <a:avLst>
              <a:gd name="adj" fmla="val 8922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2" name="Text 45"/>
          <p:cNvSpPr/>
          <p:nvPr/>
        </p:nvSpPr>
        <p:spPr>
          <a:xfrm>
            <a:off x="4622155" y="2161431"/>
            <a:ext cx="28575" cy="967978"/>
          </a:xfrm>
          <a:custGeom>
            <a:avLst/>
            <a:gdLst/>
            <a:ahLst/>
            <a:cxnLst/>
            <a:rect l="l" t="t" r="r" b="b"/>
            <a:pathLst>
              <a:path w="28575" h="967978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945797"/>
                </a:lnTo>
                <a:lnTo>
                  <a:pt x="25003" y="942391"/>
                </a:lnTo>
                <a:lnTo>
                  <a:pt x="21431" y="938559"/>
                </a:lnTo>
                <a:lnTo>
                  <a:pt x="17859" y="934208"/>
                </a:lnTo>
                <a:lnTo>
                  <a:pt x="14288" y="929195"/>
                </a:lnTo>
                <a:lnTo>
                  <a:pt x="10716" y="923283"/>
                </a:lnTo>
                <a:lnTo>
                  <a:pt x="7144" y="916010"/>
                </a:lnTo>
                <a:lnTo>
                  <a:pt x="3572" y="906198"/>
                </a:lnTo>
                <a:lnTo>
                  <a:pt x="0" y="881618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3" name="Text 46"/>
          <p:cNvSpPr/>
          <p:nvPr/>
        </p:nvSpPr>
        <p:spPr>
          <a:xfrm>
            <a:off x="4937075" y="2275731"/>
            <a:ext cx="636508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spc="8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ANALYSIS</a:t>
            </a:r>
            <a:endParaRPr lang="en-US" sz="790" dirty="0"/>
          </a:p>
        </p:txBody>
      </p:sp>
      <p:pic>
        <p:nvPicPr>
          <p:cNvPr id="54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70769" y="2284595"/>
            <a:ext cx="132588" cy="132588"/>
          </a:xfrm>
          <a:prstGeom prst="rect">
            <a:avLst/>
          </a:prstGeom>
        </p:spPr>
      </p:pic>
      <p:sp>
        <p:nvSpPr>
          <p:cNvPr id="55" name="Text 47"/>
          <p:cNvSpPr/>
          <p:nvPr/>
        </p:nvSpPr>
        <p:spPr>
          <a:xfrm>
            <a:off x="4794200" y="2497187"/>
            <a:ext cx="670768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juxtapose</a:t>
            </a:r>
            <a:endParaRPr lang="en-US" sz="840" dirty="0"/>
          </a:p>
        </p:txBody>
      </p:sp>
      <p:sp>
        <p:nvSpPr>
          <p:cNvPr id="56" name="Text 48"/>
          <p:cNvSpPr/>
          <p:nvPr/>
        </p:nvSpPr>
        <p:spPr>
          <a:xfrm>
            <a:off x="5508129" y="2497187"/>
            <a:ext cx="537716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implicit</a:t>
            </a:r>
            <a:endParaRPr lang="en-US" sz="840" dirty="0"/>
          </a:p>
        </p:txBody>
      </p:sp>
      <p:sp>
        <p:nvSpPr>
          <p:cNvPr id="57" name="Text 49"/>
          <p:cNvSpPr/>
          <p:nvPr/>
        </p:nvSpPr>
        <p:spPr>
          <a:xfrm>
            <a:off x="6089005" y="2497187"/>
            <a:ext cx="618381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nuanced</a:t>
            </a:r>
            <a:endParaRPr lang="en-US" sz="840" dirty="0"/>
          </a:p>
        </p:txBody>
      </p:sp>
      <p:sp>
        <p:nvSpPr>
          <p:cNvPr id="58" name="Text 50"/>
          <p:cNvSpPr/>
          <p:nvPr/>
        </p:nvSpPr>
        <p:spPr>
          <a:xfrm>
            <a:off x="4794200" y="2777728"/>
            <a:ext cx="567482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rhetoric</a:t>
            </a:r>
            <a:endParaRPr lang="en-US" sz="840" dirty="0"/>
          </a:p>
        </p:txBody>
      </p:sp>
      <p:sp>
        <p:nvSpPr>
          <p:cNvPr id="59" name="Text 51"/>
          <p:cNvSpPr/>
          <p:nvPr/>
        </p:nvSpPr>
        <p:spPr>
          <a:xfrm>
            <a:off x="5404842" y="2777728"/>
            <a:ext cx="658862" cy="261119"/>
          </a:xfrm>
          <a:prstGeom prst="roundRect">
            <a:avLst>
              <a:gd name="adj" fmla="val 1653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synthesis</a:t>
            </a:r>
            <a:endParaRPr lang="en-US" sz="840" dirty="0"/>
          </a:p>
        </p:txBody>
      </p:sp>
      <p:sp>
        <p:nvSpPr>
          <p:cNvPr id="60" name="Text 52"/>
          <p:cNvSpPr/>
          <p:nvPr/>
        </p:nvSpPr>
        <p:spPr>
          <a:xfrm>
            <a:off x="3033861" y="3284637"/>
            <a:ext cx="57150" cy="5715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1" name="Text 53"/>
          <p:cNvSpPr/>
          <p:nvPr/>
        </p:nvSpPr>
        <p:spPr>
          <a:xfrm>
            <a:off x="3134171" y="3243709"/>
            <a:ext cx="764366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themed groups</a:t>
            </a:r>
            <a:endParaRPr lang="en-US" sz="730" dirty="0"/>
          </a:p>
        </p:txBody>
      </p:sp>
      <p:sp>
        <p:nvSpPr>
          <p:cNvPr id="62" name="Text 54"/>
          <p:cNvSpPr/>
          <p:nvPr/>
        </p:nvSpPr>
        <p:spPr>
          <a:xfrm>
            <a:off x="4000500" y="3284637"/>
            <a:ext cx="57150" cy="5715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3" name="Text 55"/>
          <p:cNvSpPr/>
          <p:nvPr/>
        </p:nvSpPr>
        <p:spPr>
          <a:xfrm>
            <a:off x="4100810" y="3243709"/>
            <a:ext cx="869796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SAT-level words</a:t>
            </a:r>
            <a:endParaRPr lang="en-US" sz="730" dirty="0"/>
          </a:p>
        </p:txBody>
      </p:sp>
      <p:sp>
        <p:nvSpPr>
          <p:cNvPr id="64" name="Text 56"/>
          <p:cNvSpPr/>
          <p:nvPr/>
        </p:nvSpPr>
        <p:spPr>
          <a:xfrm>
            <a:off x="5062984" y="3284637"/>
            <a:ext cx="57150" cy="5715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5" name="Text 57"/>
          <p:cNvSpPr/>
          <p:nvPr/>
        </p:nvSpPr>
        <p:spPr>
          <a:xfrm>
            <a:off x="5163294" y="3243709"/>
            <a:ext cx="1041365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from course content</a:t>
            </a:r>
            <a:endParaRPr lang="en-US" sz="730" dirty="0"/>
          </a:p>
        </p:txBody>
      </p:sp>
      <p:sp>
        <p:nvSpPr>
          <p:cNvPr id="66" name="Text 58"/>
          <p:cNvSpPr/>
          <p:nvPr/>
        </p:nvSpPr>
        <p:spPr>
          <a:xfrm>
            <a:off x="342900" y="4716214"/>
            <a:ext cx="8458200" cy="9525"/>
          </a:xfrm>
          <a:prstGeom prst="rect">
            <a:avLst/>
          </a:prstGeom>
          <a:solidFill>
            <a:srgbClr val="C5A55A">
              <a:alpha val="4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67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8977" y="4636526"/>
            <a:ext cx="132588" cy="132588"/>
          </a:xfrm>
          <a:prstGeom prst="rect">
            <a:avLst/>
          </a:prstGeom>
        </p:spPr>
      </p:pic>
      <p:sp>
        <p:nvSpPr>
          <p:cNvPr id="68" name="Text 59"/>
          <p:cNvSpPr/>
          <p:nvPr/>
        </p:nvSpPr>
        <p:spPr>
          <a:xfrm>
            <a:off x="2543473" y="4782889"/>
            <a:ext cx="2089279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i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✂ Cut out and keep as a study reference!</a:t>
            </a:r>
            <a:endParaRPr lang="en-US" sz="840" dirty="0"/>
          </a:p>
        </p:txBody>
      </p:sp>
      <p:sp>
        <p:nvSpPr>
          <p:cNvPr id="69" name="Text 60"/>
          <p:cNvSpPr/>
          <p:nvPr/>
        </p:nvSpPr>
        <p:spPr>
          <a:xfrm>
            <a:off x="4614267" y="4793307"/>
            <a:ext cx="2184722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Righteousness Museum · wiserighteous.org</a:t>
            </a:r>
            <a:endParaRPr lang="en-US" sz="7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3750" y="0"/>
            <a:ext cx="2000250" cy="2000250"/>
          </a:xfrm>
          <a:prstGeom prst="ellipse">
            <a:avLst/>
          </a:prstGeom>
          <a:gradFill rotWithShape="1">
            <a:gsLst>
              <a:gs pos="0">
                <a:srgbClr val="C5A55A">
                  <a:alpha val="6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3357860"/>
            <a:ext cx="1785640" cy="1785640"/>
          </a:xfrm>
          <a:prstGeom prst="ellipse">
            <a:avLst/>
          </a:prstGeom>
          <a:gradFill rotWithShape="1">
            <a:gsLst>
              <a:gs pos="0">
                <a:srgbClr val="C5A55A">
                  <a:alpha val="4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00050" y="319236"/>
            <a:ext cx="1876874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54"/>
              </a:lnSpc>
              <a:buNone/>
            </a:pPr>
            <a:r>
              <a:rPr lang="en-US" sz="214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Key Takeaways</a:t>
            </a:r>
            <a:endParaRPr lang="en-US" sz="2140" dirty="0"/>
          </a:p>
        </p:txBody>
      </p:sp>
      <p:sp>
        <p:nvSpPr>
          <p:cNvPr id="5" name="Text 3"/>
          <p:cNvSpPr/>
          <p:nvPr/>
        </p:nvSpPr>
        <p:spPr>
          <a:xfrm>
            <a:off x="400050" y="689074"/>
            <a:ext cx="571500" cy="21580"/>
          </a:xfrm>
          <a:prstGeom prst="roundRect">
            <a:avLst>
              <a:gd name="adj" fmla="val 64736"/>
            </a:avLst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884789" y="314920"/>
            <a:ext cx="400050" cy="400050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7371159" y="314920"/>
            <a:ext cx="400050" cy="400050"/>
          </a:xfrm>
          <a:prstGeom prst="rect">
            <a:avLst/>
          </a:prstGeom>
        </p:spPr>
      </p:pic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7857530" y="314920"/>
            <a:ext cx="400050" cy="400050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8343900" y="314920"/>
            <a:ext cx="400050" cy="40005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00050" y="915591"/>
            <a:ext cx="8343900" cy="547390"/>
          </a:xfrm>
          <a:prstGeom prst="roundRect">
            <a:avLst>
              <a:gd name="adj" fmla="val 15777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5"/>
          <p:cNvSpPr/>
          <p:nvPr/>
        </p:nvSpPr>
        <p:spPr>
          <a:xfrm>
            <a:off x="400050" y="915591"/>
            <a:ext cx="28575" cy="547390"/>
          </a:xfrm>
          <a:custGeom>
            <a:avLst/>
            <a:gdLst/>
            <a:ahLst/>
            <a:cxnLst/>
            <a:rect l="l" t="t" r="r" b="b"/>
            <a:pathLst>
              <a:path w="28575" h="547390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525209"/>
                </a:lnTo>
                <a:lnTo>
                  <a:pt x="25003" y="521803"/>
                </a:lnTo>
                <a:lnTo>
                  <a:pt x="21431" y="517971"/>
                </a:lnTo>
                <a:lnTo>
                  <a:pt x="17859" y="513620"/>
                </a:lnTo>
                <a:lnTo>
                  <a:pt x="14288" y="508607"/>
                </a:lnTo>
                <a:lnTo>
                  <a:pt x="10716" y="502695"/>
                </a:lnTo>
                <a:lnTo>
                  <a:pt x="7144" y="495422"/>
                </a:lnTo>
                <a:lnTo>
                  <a:pt x="3572" y="485610"/>
                </a:lnTo>
                <a:lnTo>
                  <a:pt x="0" y="46103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6"/>
          <p:cNvSpPr/>
          <p:nvPr/>
        </p:nvSpPr>
        <p:spPr>
          <a:xfrm>
            <a:off x="586085" y="1029891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251" y="1121057"/>
            <a:ext cx="132588" cy="13258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9146" y="1029891"/>
            <a:ext cx="4717494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History IS SAT Prep</a:t>
            </a:r>
            <a:endParaRPr lang="en-US" sz="960" dirty="0"/>
          </a:p>
        </p:txBody>
      </p:sp>
      <p:sp>
        <p:nvSpPr>
          <p:cNvPr id="15" name="Text 8"/>
          <p:cNvSpPr/>
          <p:nvPr/>
        </p:nvSpPr>
        <p:spPr>
          <a:xfrm>
            <a:off x="1029146" y="1197620"/>
            <a:ext cx="4717494" cy="151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reading, writing, and reasoning skills in this course are the same skills tested on the SAT.</a:t>
            </a:r>
            <a:endParaRPr lang="en-US" sz="820" dirty="0"/>
          </a:p>
        </p:txBody>
      </p:sp>
      <p:sp>
        <p:nvSpPr>
          <p:cNvPr id="16" name="Text 9"/>
          <p:cNvSpPr/>
          <p:nvPr/>
        </p:nvSpPr>
        <p:spPr>
          <a:xfrm>
            <a:off x="400050" y="1549301"/>
            <a:ext cx="8343900" cy="547390"/>
          </a:xfrm>
          <a:prstGeom prst="roundRect">
            <a:avLst>
              <a:gd name="adj" fmla="val 15777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0"/>
          <p:cNvSpPr/>
          <p:nvPr/>
        </p:nvSpPr>
        <p:spPr>
          <a:xfrm>
            <a:off x="400050" y="1549301"/>
            <a:ext cx="28575" cy="547390"/>
          </a:xfrm>
          <a:custGeom>
            <a:avLst/>
            <a:gdLst/>
            <a:ahLst/>
            <a:cxnLst/>
            <a:rect l="l" t="t" r="r" b="b"/>
            <a:pathLst>
              <a:path w="28575" h="547390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525209"/>
                </a:lnTo>
                <a:lnTo>
                  <a:pt x="25003" y="521803"/>
                </a:lnTo>
                <a:lnTo>
                  <a:pt x="21431" y="517971"/>
                </a:lnTo>
                <a:lnTo>
                  <a:pt x="17859" y="513620"/>
                </a:lnTo>
                <a:lnTo>
                  <a:pt x="14288" y="508607"/>
                </a:lnTo>
                <a:lnTo>
                  <a:pt x="10716" y="502695"/>
                </a:lnTo>
                <a:lnTo>
                  <a:pt x="7144" y="495422"/>
                </a:lnTo>
                <a:lnTo>
                  <a:pt x="3572" y="485610"/>
                </a:lnTo>
                <a:lnTo>
                  <a:pt x="0" y="46103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1"/>
          <p:cNvSpPr/>
          <p:nvPr/>
        </p:nvSpPr>
        <p:spPr>
          <a:xfrm>
            <a:off x="586085" y="1663601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251" y="1754767"/>
            <a:ext cx="132588" cy="132588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1029146" y="1663601"/>
            <a:ext cx="4240604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Evidence is Everything</a:t>
            </a:r>
            <a:endParaRPr lang="en-US" sz="960" dirty="0"/>
          </a:p>
        </p:txBody>
      </p:sp>
      <p:sp>
        <p:nvSpPr>
          <p:cNvPr id="21" name="Text 13"/>
          <p:cNvSpPr/>
          <p:nvPr/>
        </p:nvSpPr>
        <p:spPr>
          <a:xfrm>
            <a:off x="1029146" y="1831330"/>
            <a:ext cx="4240604" cy="151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in history and on the SAT, every claim must be supported by specific evidence.</a:t>
            </a:r>
            <a:endParaRPr lang="en-US" sz="820" dirty="0"/>
          </a:p>
        </p:txBody>
      </p:sp>
      <p:sp>
        <p:nvSpPr>
          <p:cNvPr id="22" name="Text 14"/>
          <p:cNvSpPr/>
          <p:nvPr/>
        </p:nvSpPr>
        <p:spPr>
          <a:xfrm>
            <a:off x="400050" y="2183011"/>
            <a:ext cx="8343900" cy="547390"/>
          </a:xfrm>
          <a:prstGeom prst="roundRect">
            <a:avLst>
              <a:gd name="adj" fmla="val 15777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15"/>
          <p:cNvSpPr/>
          <p:nvPr/>
        </p:nvSpPr>
        <p:spPr>
          <a:xfrm>
            <a:off x="400050" y="2183011"/>
            <a:ext cx="28575" cy="547390"/>
          </a:xfrm>
          <a:custGeom>
            <a:avLst/>
            <a:gdLst/>
            <a:ahLst/>
            <a:cxnLst/>
            <a:rect l="l" t="t" r="r" b="b"/>
            <a:pathLst>
              <a:path w="28575" h="547390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525209"/>
                </a:lnTo>
                <a:lnTo>
                  <a:pt x="25003" y="521803"/>
                </a:lnTo>
                <a:lnTo>
                  <a:pt x="21431" y="517971"/>
                </a:lnTo>
                <a:lnTo>
                  <a:pt x="17859" y="513620"/>
                </a:lnTo>
                <a:lnTo>
                  <a:pt x="14288" y="508607"/>
                </a:lnTo>
                <a:lnTo>
                  <a:pt x="10716" y="502695"/>
                </a:lnTo>
                <a:lnTo>
                  <a:pt x="7144" y="495422"/>
                </a:lnTo>
                <a:lnTo>
                  <a:pt x="3572" y="485610"/>
                </a:lnTo>
                <a:lnTo>
                  <a:pt x="0" y="46103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16"/>
          <p:cNvSpPr/>
          <p:nvPr/>
        </p:nvSpPr>
        <p:spPr>
          <a:xfrm>
            <a:off x="586085" y="2297311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251" y="2388477"/>
            <a:ext cx="132588" cy="132588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1029146" y="2297311"/>
            <a:ext cx="3407152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Righteousness is Timeless</a:t>
            </a:r>
            <a:endParaRPr lang="en-US" sz="960" dirty="0"/>
          </a:p>
        </p:txBody>
      </p:sp>
      <p:sp>
        <p:nvSpPr>
          <p:cNvPr id="27" name="Text 18"/>
          <p:cNvSpPr/>
          <p:nvPr/>
        </p:nvSpPr>
        <p:spPr>
          <a:xfrm>
            <a:off x="1029146" y="2465040"/>
            <a:ext cx="3407152" cy="151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the Magna Carta to today, moral courage connects every era.</a:t>
            </a:r>
            <a:endParaRPr lang="en-US" sz="820" dirty="0"/>
          </a:p>
        </p:txBody>
      </p:sp>
      <p:sp>
        <p:nvSpPr>
          <p:cNvPr id="28" name="Text 19"/>
          <p:cNvSpPr/>
          <p:nvPr/>
        </p:nvSpPr>
        <p:spPr>
          <a:xfrm>
            <a:off x="400050" y="2816721"/>
            <a:ext cx="8343900" cy="547390"/>
          </a:xfrm>
          <a:prstGeom prst="roundRect">
            <a:avLst>
              <a:gd name="adj" fmla="val 15777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0"/>
          <p:cNvSpPr/>
          <p:nvPr/>
        </p:nvSpPr>
        <p:spPr>
          <a:xfrm>
            <a:off x="400050" y="2816721"/>
            <a:ext cx="28575" cy="547390"/>
          </a:xfrm>
          <a:custGeom>
            <a:avLst/>
            <a:gdLst/>
            <a:ahLst/>
            <a:cxnLst/>
            <a:rect l="l" t="t" r="r" b="b"/>
            <a:pathLst>
              <a:path w="28575" h="547390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525209"/>
                </a:lnTo>
                <a:lnTo>
                  <a:pt x="25003" y="521803"/>
                </a:lnTo>
                <a:lnTo>
                  <a:pt x="21431" y="517971"/>
                </a:lnTo>
                <a:lnTo>
                  <a:pt x="17859" y="513620"/>
                </a:lnTo>
                <a:lnTo>
                  <a:pt x="14288" y="508607"/>
                </a:lnTo>
                <a:lnTo>
                  <a:pt x="10716" y="502695"/>
                </a:lnTo>
                <a:lnTo>
                  <a:pt x="7144" y="495422"/>
                </a:lnTo>
                <a:lnTo>
                  <a:pt x="3572" y="485610"/>
                </a:lnTo>
                <a:lnTo>
                  <a:pt x="0" y="46103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1"/>
          <p:cNvSpPr/>
          <p:nvPr/>
        </p:nvSpPr>
        <p:spPr>
          <a:xfrm>
            <a:off x="586085" y="2931021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1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7251" y="3022187"/>
            <a:ext cx="132588" cy="132588"/>
          </a:xfrm>
          <a:prstGeom prst="rect">
            <a:avLst/>
          </a:prstGeom>
        </p:spPr>
      </p:pic>
      <p:sp>
        <p:nvSpPr>
          <p:cNvPr id="32" name="Text 22"/>
          <p:cNvSpPr/>
          <p:nvPr/>
        </p:nvSpPr>
        <p:spPr>
          <a:xfrm>
            <a:off x="1029146" y="2931021"/>
            <a:ext cx="3865706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Words Matter</a:t>
            </a:r>
            <a:endParaRPr lang="en-US" sz="960" dirty="0"/>
          </a:p>
        </p:txBody>
      </p:sp>
      <p:sp>
        <p:nvSpPr>
          <p:cNvPr id="33" name="Text 23"/>
          <p:cNvSpPr/>
          <p:nvPr/>
        </p:nvSpPr>
        <p:spPr>
          <a:xfrm>
            <a:off x="1029146" y="3098750"/>
            <a:ext cx="3865706" cy="151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Vocabulary, tone, and word choice shape meaning in history and on the test.</a:t>
            </a:r>
            <a:endParaRPr lang="en-US" sz="820" dirty="0"/>
          </a:p>
        </p:txBody>
      </p:sp>
      <p:sp>
        <p:nvSpPr>
          <p:cNvPr id="34" name="Text 24"/>
          <p:cNvSpPr/>
          <p:nvPr/>
        </p:nvSpPr>
        <p:spPr>
          <a:xfrm>
            <a:off x="400050" y="3450431"/>
            <a:ext cx="8343900" cy="547390"/>
          </a:xfrm>
          <a:prstGeom prst="roundRect">
            <a:avLst>
              <a:gd name="adj" fmla="val 15777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5" name="Text 25"/>
          <p:cNvSpPr/>
          <p:nvPr/>
        </p:nvSpPr>
        <p:spPr>
          <a:xfrm>
            <a:off x="400050" y="3450431"/>
            <a:ext cx="28575" cy="547390"/>
          </a:xfrm>
          <a:custGeom>
            <a:avLst/>
            <a:gdLst/>
            <a:ahLst/>
            <a:cxnLst/>
            <a:rect l="l" t="t" r="r" b="b"/>
            <a:pathLst>
              <a:path w="28575" h="547390">
                <a:moveTo>
                  <a:pt x="0" y="86360"/>
                </a:moveTo>
                <a:lnTo>
                  <a:pt x="3572" y="61780"/>
                </a:lnTo>
                <a:lnTo>
                  <a:pt x="7144" y="51968"/>
                </a:lnTo>
                <a:lnTo>
                  <a:pt x="10716" y="44695"/>
                </a:lnTo>
                <a:lnTo>
                  <a:pt x="14288" y="38783"/>
                </a:lnTo>
                <a:lnTo>
                  <a:pt x="17859" y="33770"/>
                </a:lnTo>
                <a:lnTo>
                  <a:pt x="21431" y="29419"/>
                </a:lnTo>
                <a:lnTo>
                  <a:pt x="25003" y="25587"/>
                </a:lnTo>
                <a:lnTo>
                  <a:pt x="28575" y="22181"/>
                </a:lnTo>
                <a:lnTo>
                  <a:pt x="28575" y="525209"/>
                </a:lnTo>
                <a:lnTo>
                  <a:pt x="25003" y="521803"/>
                </a:lnTo>
                <a:lnTo>
                  <a:pt x="21431" y="517971"/>
                </a:lnTo>
                <a:lnTo>
                  <a:pt x="17859" y="513620"/>
                </a:lnTo>
                <a:lnTo>
                  <a:pt x="14288" y="508607"/>
                </a:lnTo>
                <a:lnTo>
                  <a:pt x="10716" y="502695"/>
                </a:lnTo>
                <a:lnTo>
                  <a:pt x="7144" y="495422"/>
                </a:lnTo>
                <a:lnTo>
                  <a:pt x="3572" y="485610"/>
                </a:lnTo>
                <a:lnTo>
                  <a:pt x="0" y="46103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26"/>
          <p:cNvSpPr/>
          <p:nvPr/>
        </p:nvSpPr>
        <p:spPr>
          <a:xfrm>
            <a:off x="586085" y="3564731"/>
            <a:ext cx="314920" cy="314920"/>
          </a:xfrm>
          <a:prstGeom prst="ellipse">
            <a:avLst/>
          </a:prstGeom>
          <a:solidFill>
            <a:srgbClr val="C5A55A">
              <a:alpha val="15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7" name="Image 8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7251" y="3655897"/>
            <a:ext cx="132588" cy="132588"/>
          </a:xfrm>
          <a:prstGeom prst="rect">
            <a:avLst/>
          </a:prstGeom>
        </p:spPr>
      </p:pic>
      <p:sp>
        <p:nvSpPr>
          <p:cNvPr id="38" name="Text 27"/>
          <p:cNvSpPr/>
          <p:nvPr/>
        </p:nvSpPr>
        <p:spPr>
          <a:xfrm>
            <a:off x="1029146" y="3564731"/>
            <a:ext cx="4172828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You Are Part of the Story</a:t>
            </a:r>
            <a:endParaRPr lang="en-US" sz="960" dirty="0"/>
          </a:p>
        </p:txBody>
      </p:sp>
      <p:sp>
        <p:nvSpPr>
          <p:cNvPr id="39" name="Text 28"/>
          <p:cNvSpPr/>
          <p:nvPr/>
        </p:nvSpPr>
        <p:spPr>
          <a:xfrm>
            <a:off x="1029146" y="3732461"/>
            <a:ext cx="4172828" cy="151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student can practice righteousness and build skills that last beyond any test.</a:t>
            </a:r>
            <a:endParaRPr lang="en-US" sz="820" dirty="0"/>
          </a:p>
        </p:txBody>
      </p:sp>
      <p:sp>
        <p:nvSpPr>
          <p:cNvPr id="40" name="Text 29"/>
          <p:cNvSpPr/>
          <p:nvPr/>
        </p:nvSpPr>
        <p:spPr>
          <a:xfrm>
            <a:off x="400050" y="4809232"/>
            <a:ext cx="3061692" cy="13841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50000">
                <a:srgbClr val="C5A55A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1" name="Text 30"/>
          <p:cNvSpPr/>
          <p:nvPr/>
        </p:nvSpPr>
        <p:spPr>
          <a:xfrm>
            <a:off x="3548063" y="4746724"/>
            <a:ext cx="225266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Righteousness Museum — wiserighteous.org</a:t>
            </a:r>
            <a:endParaRPr lang="en-US" sz="730" dirty="0"/>
          </a:p>
        </p:txBody>
      </p:sp>
      <p:sp>
        <p:nvSpPr>
          <p:cNvPr id="42" name="Text 31"/>
          <p:cNvSpPr/>
          <p:nvPr/>
        </p:nvSpPr>
        <p:spPr>
          <a:xfrm>
            <a:off x="5682258" y="4809232"/>
            <a:ext cx="3061692" cy="13841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50000">
                <a:srgbClr val="C5A55A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3542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5108079"/>
            <a:ext cx="9144000" cy="3542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357015" y="428625"/>
            <a:ext cx="6429970" cy="4286250"/>
          </a:xfrm>
          <a:prstGeom prst="rect">
            <a:avLst/>
          </a:prstGeom>
          <a:gradFill rotWithShape="1">
            <a:gsLst>
              <a:gs pos="0">
                <a:srgbClr val="C5A55A">
                  <a:alpha val="8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371975" y="440978"/>
            <a:ext cx="400050" cy="40005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96693" y="565696"/>
            <a:ext cx="150465" cy="15046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061485" y="941338"/>
            <a:ext cx="5021029" cy="326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68"/>
              </a:lnSpc>
              <a:spcBef>
                <a:spcPts val="790"/>
              </a:spcBef>
              <a:spcAft>
                <a:spcPts val="230"/>
              </a:spcAft>
              <a:buNone/>
            </a:pPr>
            <a:r>
              <a:rPr lang="en-US" sz="2140" spc="6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Explore The Righteousness Museum</a:t>
            </a:r>
            <a:endParaRPr lang="en-US" sz="2140" dirty="0"/>
          </a:p>
        </p:txBody>
      </p:sp>
      <p:sp>
        <p:nvSpPr>
          <p:cNvPr id="8" name="Text 5"/>
          <p:cNvSpPr/>
          <p:nvPr/>
        </p:nvSpPr>
        <p:spPr>
          <a:xfrm>
            <a:off x="4143375" y="1382911"/>
            <a:ext cx="857250" cy="13841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1948815" y="1524893"/>
            <a:ext cx="5246370" cy="430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16"/>
              </a:lnSpc>
              <a:spcAft>
                <a:spcPts val="1240"/>
              </a:spcAft>
              <a:buNone/>
            </a:pPr>
            <a:r>
              <a:rPr lang="en-US" sz="101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 The Righteousness Museum online and bring history, museum learning, and SAT prep together in your classroom.</a:t>
            </a:r>
            <a:endParaRPr lang="en-US" sz="1010" dirty="0"/>
          </a:p>
        </p:txBody>
      </p:sp>
      <p:sp>
        <p:nvSpPr>
          <p:cNvPr id="10" name="Text 7"/>
          <p:cNvSpPr/>
          <p:nvPr/>
        </p:nvSpPr>
        <p:spPr>
          <a:xfrm>
            <a:off x="3064422" y="2092821"/>
            <a:ext cx="3015006" cy="449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40"/>
              </a:lnSpc>
              <a:buNone/>
            </a:pPr>
            <a:r>
              <a:rPr lang="en-US" sz="2360" b="1" spc="110" kern="0" dirty="0">
                <a:solidFill>
                  <a:srgbClr val="C5A55A"/>
                </a:solidFill>
                <a:effectLst>
                  <a:glow rad="536574">
                    <a:srgbClr val="C5A55A">
                      <a:alpha val="9000"/>
                    </a:srgbClr>
                  </a:glow>
                </a:effectLst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wiserighteous.org</a:t>
            </a:r>
            <a:endParaRPr lang="en-US" sz="2360" dirty="0"/>
          </a:p>
        </p:txBody>
      </p:sp>
      <p:sp>
        <p:nvSpPr>
          <p:cNvPr id="11" name="Text 8"/>
          <p:cNvSpPr/>
          <p:nvPr/>
        </p:nvSpPr>
        <p:spPr>
          <a:xfrm>
            <a:off x="3465314" y="2699891"/>
            <a:ext cx="457200" cy="457200"/>
          </a:xfrm>
          <a:prstGeom prst="ellipse">
            <a:avLst/>
          </a:prstGeom>
          <a:noFill/>
          <a:ln w="9525">
            <a:solidFill>
              <a:srgbClr val="C5A55A"/>
            </a:solidFill>
          </a:ln>
          <a:effectLst>
            <a:outerShdw sx="100000" sy="100000" kx="0" ky="0" algn="bl" rotWithShape="0" blurRad="86360" dist="13970" dir="5400000">
              <a:srgbClr val="c5a55a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474839" y="2709416"/>
            <a:ext cx="438150" cy="438150"/>
          </a:xfrm>
          <a:prstGeom prst="roundRect">
            <a:avLst>
              <a:gd name="adj" fmla="val 50000"/>
            </a:avLst>
          </a:prstGeom>
        </p:spPr>
      </p:pic>
      <p:sp>
        <p:nvSpPr>
          <p:cNvPr id="13" name="Text 9"/>
          <p:cNvSpPr/>
          <p:nvPr/>
        </p:nvSpPr>
        <p:spPr>
          <a:xfrm>
            <a:off x="4050655" y="2699891"/>
            <a:ext cx="457200" cy="457200"/>
          </a:xfrm>
          <a:prstGeom prst="ellipse">
            <a:avLst/>
          </a:prstGeom>
          <a:noFill/>
          <a:ln w="9525">
            <a:solidFill>
              <a:srgbClr val="C5A55A"/>
            </a:solidFill>
          </a:ln>
          <a:effectLst>
            <a:outerShdw sx="100000" sy="100000" kx="0" ky="0" algn="bl" rotWithShape="0" blurRad="86360" dist="13970" dir="5400000">
              <a:srgbClr val="c5a55a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4060180" y="2709416"/>
            <a:ext cx="438150" cy="438150"/>
          </a:xfrm>
          <a:prstGeom prst="roundRect">
            <a:avLst>
              <a:gd name="adj" fmla="val 50000"/>
            </a:avLst>
          </a:prstGeom>
        </p:spPr>
      </p:pic>
      <p:sp>
        <p:nvSpPr>
          <p:cNvPr id="15" name="Text 10"/>
          <p:cNvSpPr/>
          <p:nvPr/>
        </p:nvSpPr>
        <p:spPr>
          <a:xfrm>
            <a:off x="4635996" y="2699891"/>
            <a:ext cx="457200" cy="457200"/>
          </a:xfrm>
          <a:prstGeom prst="ellipse">
            <a:avLst/>
          </a:prstGeom>
          <a:noFill/>
          <a:ln w="9525">
            <a:solidFill>
              <a:srgbClr val="C5A55A"/>
            </a:solidFill>
          </a:ln>
          <a:effectLst>
            <a:outerShdw sx="100000" sy="100000" kx="0" ky="0" algn="bl" rotWithShape="0" blurRad="86360" dist="13970" dir="5400000">
              <a:srgbClr val="c5a55a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4645521" y="2709416"/>
            <a:ext cx="438150" cy="438150"/>
          </a:xfrm>
          <a:prstGeom prst="roundRect">
            <a:avLst>
              <a:gd name="adj" fmla="val 50000"/>
            </a:avLst>
          </a:prstGeom>
        </p:spPr>
      </p:pic>
      <p:sp>
        <p:nvSpPr>
          <p:cNvPr id="17" name="Text 11"/>
          <p:cNvSpPr/>
          <p:nvPr/>
        </p:nvSpPr>
        <p:spPr>
          <a:xfrm>
            <a:off x="5221337" y="2699891"/>
            <a:ext cx="457200" cy="457200"/>
          </a:xfrm>
          <a:prstGeom prst="ellipse">
            <a:avLst/>
          </a:prstGeom>
          <a:noFill/>
          <a:ln w="9525">
            <a:solidFill>
              <a:srgbClr val="C5A55A"/>
            </a:solidFill>
          </a:ln>
          <a:effectLst>
            <a:outerShdw sx="100000" sy="100000" kx="0" ky="0" algn="bl" rotWithShape="0" blurRad="86360" dist="13970" dir="5400000">
              <a:srgbClr val="c5a55a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5230862" y="2709416"/>
            <a:ext cx="438150" cy="438150"/>
          </a:xfrm>
          <a:prstGeom prst="roundRect">
            <a:avLst>
              <a:gd name="adj" fmla="val 50000"/>
            </a:avLst>
          </a:prstGeom>
        </p:spPr>
      </p:pic>
      <p:sp>
        <p:nvSpPr>
          <p:cNvPr id="19" name="Text 12"/>
          <p:cNvSpPr/>
          <p:nvPr/>
        </p:nvSpPr>
        <p:spPr>
          <a:xfrm>
            <a:off x="2143125" y="3328541"/>
            <a:ext cx="4857750" cy="785217"/>
          </a:xfrm>
          <a:prstGeom prst="roundRect">
            <a:avLst>
              <a:gd name="adj" fmla="val 10998"/>
            </a:avLst>
          </a:prstGeom>
          <a:solidFill>
            <a:srgbClr val="243557"/>
          </a:solidFill>
          <a:ln w="9525">
            <a:solidFill>
              <a:srgbClr val="C5A55A">
                <a:alpha val="2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6521" y="3471797"/>
            <a:ext cx="132588" cy="132588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3757866" y="3452366"/>
            <a:ext cx="162826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Free Classroom Resources</a:t>
            </a:r>
            <a:endParaRPr lang="en-US" sz="900" dirty="0"/>
          </a:p>
        </p:txBody>
      </p:sp>
      <p:pic>
        <p:nvPicPr>
          <p:cNvPr id="22" name="Image 6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64891" y="3471797"/>
            <a:ext cx="132588" cy="132588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2367189" y="3666976"/>
            <a:ext cx="4409623" cy="3391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 free </a:t>
            </a:r>
            <a:pPr algn="ctr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Teacher Guides</a:t>
            </a:r>
            <a:pPr algn="ctr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pPr algn="ctr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 Worksheets</a:t>
            </a:r>
            <a:pPr algn="ctr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and </a:t>
            </a:r>
            <a:pPr algn="ctr" indent="0" marL="0">
              <a:lnSpc>
                <a:spcPts val="1271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Classroom Presentations</a:t>
            </a:r>
            <a:pPr algn="ctr" indent="0" marL="0">
              <a:lnSpc>
                <a:spcPts val="1271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at our Education Resources page.</a:t>
            </a:r>
            <a:endParaRPr lang="en-US" sz="820" dirty="0"/>
          </a:p>
        </p:txBody>
      </p:sp>
      <p:sp>
        <p:nvSpPr>
          <p:cNvPr id="24" name="Text 15"/>
          <p:cNvSpPr/>
          <p:nvPr/>
        </p:nvSpPr>
        <p:spPr>
          <a:xfrm>
            <a:off x="3716685" y="4241899"/>
            <a:ext cx="1710482" cy="293340"/>
          </a:xfrm>
          <a:prstGeom prst="roundRect">
            <a:avLst>
              <a:gd name="adj" fmla="val 58448"/>
            </a:avLst>
          </a:prstGeom>
          <a:solidFill>
            <a:srgbClr val="243557"/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5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60238" y="4322201"/>
            <a:ext cx="132588" cy="132588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3964863" y="4308574"/>
            <a:ext cx="1357000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admin@wiserighteous.org</a:t>
            </a:r>
            <a:endParaRPr lang="en-US" sz="840" dirty="0"/>
          </a:p>
        </p:txBody>
      </p:sp>
      <p:sp>
        <p:nvSpPr>
          <p:cNvPr id="27" name="Text 17"/>
          <p:cNvSpPr/>
          <p:nvPr/>
        </p:nvSpPr>
        <p:spPr>
          <a:xfrm>
            <a:off x="1874044" y="4649539"/>
            <a:ext cx="5395912" cy="110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868"/>
              </a:lnSpc>
              <a:buNone/>
            </a:pPr>
            <a:r>
              <a:rPr lang="en-US" sz="620" dirty="0">
                <a:solidFill>
                  <a:srgbClr val="A8B4C8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resources are original, copyright-safe, and </a:t>
            </a:r>
            <a:pPr algn="ctr" indent="0" marL="0">
              <a:lnSpc>
                <a:spcPts val="868"/>
              </a:lnSpc>
              <a:buNone/>
            </a:pPr>
            <a:r>
              <a:rPr lang="en-US" sz="620" b="1" dirty="0">
                <a:solidFill>
                  <a:srgbClr val="A8B4C8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</a:t>
            </a:r>
            <a:pPr algn="ctr" indent="0" marL="0">
              <a:lnSpc>
                <a:spcPts val="868"/>
              </a:lnSpc>
              <a:buNone/>
            </a:pPr>
            <a:r>
              <a:rPr lang="en-US" sz="620" dirty="0">
                <a:solidFill>
                  <a:srgbClr val="A8B4C8">
                    <a:alpha val="7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affiliated with or endorsed by the College Board. SAT is a trademark of the College Board.</a:t>
            </a:r>
            <a:endParaRPr lang="en-US" sz="6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" y="342900"/>
            <a:ext cx="9052560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095"/>
              </a:lnSpc>
              <a:spcAft>
                <a:spcPts val="560"/>
              </a:spcAft>
              <a:buNone/>
            </a:pPr>
            <a:r>
              <a:rPr lang="en-US" sz="730" b="1" spc="17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INTEGRATED FRAMEWORK</a:t>
            </a:r>
            <a:endParaRPr lang="en-US" sz="730" dirty="0"/>
          </a:p>
        </p:txBody>
      </p:sp>
      <p:sp>
        <p:nvSpPr>
          <p:cNvPr id="3" name="Text 1"/>
          <p:cNvSpPr/>
          <p:nvPr/>
        </p:nvSpPr>
        <p:spPr>
          <a:xfrm>
            <a:off x="251460" y="552896"/>
            <a:ext cx="8641080" cy="361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49"/>
              </a:lnSpc>
              <a:buNone/>
            </a:pPr>
            <a:r>
              <a:rPr lang="en-US" sz="259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Three-in-One Approach</a:t>
            </a:r>
            <a:endParaRPr lang="en-US" sz="2590" dirty="0"/>
          </a:p>
        </p:txBody>
      </p:sp>
      <p:sp>
        <p:nvSpPr>
          <p:cNvPr id="4" name="Text 2"/>
          <p:cNvSpPr/>
          <p:nvPr/>
        </p:nvSpPr>
        <p:spPr>
          <a:xfrm>
            <a:off x="457200" y="1229618"/>
            <a:ext cx="2590800" cy="3019871"/>
          </a:xfrm>
          <a:prstGeom prst="roundRect">
            <a:avLst>
              <a:gd name="adj" fmla="val 4412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7200" y="1229618"/>
            <a:ext cx="2590800" cy="28575"/>
          </a:xfrm>
          <a:custGeom>
            <a:avLst/>
            <a:gdLst/>
            <a:ahLst/>
            <a:cxnLst/>
            <a:rect l="l" t="t" r="r" b="b"/>
            <a:pathLst>
              <a:path w="2590800" h="28575">
                <a:moveTo>
                  <a:pt x="114300" y="0"/>
                </a:moveTo>
                <a:lnTo>
                  <a:pt x="85949" y="3572"/>
                </a:lnTo>
                <a:lnTo>
                  <a:pt x="74525" y="7144"/>
                </a:lnTo>
                <a:lnTo>
                  <a:pt x="65981" y="10716"/>
                </a:lnTo>
                <a:lnTo>
                  <a:pt x="58965" y="14288"/>
                </a:lnTo>
                <a:lnTo>
                  <a:pt x="52951" y="17859"/>
                </a:lnTo>
                <a:lnTo>
                  <a:pt x="47668" y="21431"/>
                </a:lnTo>
                <a:lnTo>
                  <a:pt x="42952" y="25003"/>
                </a:lnTo>
                <a:lnTo>
                  <a:pt x="38698" y="28575"/>
                </a:lnTo>
                <a:lnTo>
                  <a:pt x="2552102" y="28575"/>
                </a:lnTo>
                <a:lnTo>
                  <a:pt x="2547848" y="25003"/>
                </a:lnTo>
                <a:lnTo>
                  <a:pt x="2543132" y="21431"/>
                </a:lnTo>
                <a:lnTo>
                  <a:pt x="2537849" y="17859"/>
                </a:lnTo>
                <a:lnTo>
                  <a:pt x="2531835" y="14288"/>
                </a:lnTo>
                <a:lnTo>
                  <a:pt x="2524819" y="10716"/>
                </a:lnTo>
                <a:lnTo>
                  <a:pt x="2516275" y="7144"/>
                </a:lnTo>
                <a:lnTo>
                  <a:pt x="2504851" y="3572"/>
                </a:lnTo>
                <a:lnTo>
                  <a:pt x="2476500" y="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595140" y="1100733"/>
            <a:ext cx="314920" cy="346412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114300" dist="29210" dir="5400000">
              <a:srgbClr val="000000">
                <a:alpha val="3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113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</a:t>
            </a:r>
            <a:endParaRPr lang="en-US" sz="1130" dirty="0"/>
          </a:p>
        </p:txBody>
      </p:sp>
      <p:sp>
        <p:nvSpPr>
          <p:cNvPr id="7" name="Text 5"/>
          <p:cNvSpPr/>
          <p:nvPr/>
        </p:nvSpPr>
        <p:spPr>
          <a:xfrm>
            <a:off x="1495425" y="1601093"/>
            <a:ext cx="514350" cy="514350"/>
          </a:xfrm>
          <a:prstGeom prst="ellipse">
            <a:avLst/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55862" y="1761530"/>
            <a:ext cx="193328" cy="19332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154080" y="2258913"/>
            <a:ext cx="1196891" cy="188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88"/>
              </a:lnSpc>
              <a:spcAft>
                <a:spcPts val="790"/>
              </a:spcAft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History Content</a:t>
            </a:r>
            <a:endParaRPr lang="en-US" sz="1240" dirty="0"/>
          </a:p>
        </p:txBody>
      </p:sp>
      <p:sp>
        <p:nvSpPr>
          <p:cNvPr id="10" name="Text 7"/>
          <p:cNvSpPr/>
          <p:nvPr/>
        </p:nvSpPr>
        <p:spPr>
          <a:xfrm>
            <a:off x="664464" y="2548086"/>
            <a:ext cx="2176272" cy="557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395"/>
              </a:lnSpc>
              <a:buNone/>
            </a:pPr>
            <a:r>
              <a:rPr lang="en-US" sz="9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 moral courage, leadership, and justice through key historical events and figures.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3276600" y="1229618"/>
            <a:ext cx="2590800" cy="3019871"/>
          </a:xfrm>
          <a:prstGeom prst="roundRect">
            <a:avLst>
              <a:gd name="adj" fmla="val 4412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3276600" y="1229618"/>
            <a:ext cx="2590800" cy="28575"/>
          </a:xfrm>
          <a:custGeom>
            <a:avLst/>
            <a:gdLst/>
            <a:ahLst/>
            <a:cxnLst/>
            <a:rect l="l" t="t" r="r" b="b"/>
            <a:pathLst>
              <a:path w="2590800" h="28575">
                <a:moveTo>
                  <a:pt x="114300" y="0"/>
                </a:moveTo>
                <a:lnTo>
                  <a:pt x="85949" y="3572"/>
                </a:lnTo>
                <a:lnTo>
                  <a:pt x="74525" y="7144"/>
                </a:lnTo>
                <a:lnTo>
                  <a:pt x="65981" y="10716"/>
                </a:lnTo>
                <a:lnTo>
                  <a:pt x="58965" y="14288"/>
                </a:lnTo>
                <a:lnTo>
                  <a:pt x="52951" y="17859"/>
                </a:lnTo>
                <a:lnTo>
                  <a:pt x="47668" y="21431"/>
                </a:lnTo>
                <a:lnTo>
                  <a:pt x="42952" y="25003"/>
                </a:lnTo>
                <a:lnTo>
                  <a:pt x="38698" y="28575"/>
                </a:lnTo>
                <a:lnTo>
                  <a:pt x="2552102" y="28575"/>
                </a:lnTo>
                <a:lnTo>
                  <a:pt x="2547848" y="25003"/>
                </a:lnTo>
                <a:lnTo>
                  <a:pt x="2543132" y="21431"/>
                </a:lnTo>
                <a:lnTo>
                  <a:pt x="2537849" y="17859"/>
                </a:lnTo>
                <a:lnTo>
                  <a:pt x="2531835" y="14288"/>
                </a:lnTo>
                <a:lnTo>
                  <a:pt x="2524819" y="10716"/>
                </a:lnTo>
                <a:lnTo>
                  <a:pt x="2516275" y="7144"/>
                </a:lnTo>
                <a:lnTo>
                  <a:pt x="2504851" y="3572"/>
                </a:lnTo>
                <a:lnTo>
                  <a:pt x="2476500" y="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4414540" y="1100733"/>
            <a:ext cx="314920" cy="346412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114300" dist="29210" dir="5400000">
              <a:srgbClr val="000000">
                <a:alpha val="3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113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2</a:t>
            </a:r>
            <a:endParaRPr lang="en-US" sz="1130" dirty="0"/>
          </a:p>
        </p:txBody>
      </p:sp>
      <p:sp>
        <p:nvSpPr>
          <p:cNvPr id="14" name="Text 11"/>
          <p:cNvSpPr/>
          <p:nvPr/>
        </p:nvSpPr>
        <p:spPr>
          <a:xfrm>
            <a:off x="4314825" y="1601093"/>
            <a:ext cx="514350" cy="514350"/>
          </a:xfrm>
          <a:prstGeom prst="ellipse">
            <a:avLst/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262" y="1761530"/>
            <a:ext cx="193328" cy="19332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810089" y="2258913"/>
            <a:ext cx="1523821" cy="188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88"/>
              </a:lnSpc>
              <a:spcAft>
                <a:spcPts val="790"/>
              </a:spcAft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Museum Integration</a:t>
            </a:r>
            <a:endParaRPr lang="en-US" sz="1240" dirty="0"/>
          </a:p>
        </p:txBody>
      </p:sp>
      <p:sp>
        <p:nvSpPr>
          <p:cNvPr id="17" name="Text 13"/>
          <p:cNvSpPr/>
          <p:nvPr/>
        </p:nvSpPr>
        <p:spPr>
          <a:xfrm>
            <a:off x="3483864" y="2548086"/>
            <a:ext cx="2176272" cy="371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395"/>
              </a:lnSpc>
              <a:buNone/>
            </a:pPr>
            <a:r>
              <a:rPr lang="en-US" sz="9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 directly to The Righteousness Museum exhibits at wiserighteous.org.</a:t>
            </a:r>
            <a:endParaRPr lang="en-US" sz="900" dirty="0"/>
          </a:p>
        </p:txBody>
      </p:sp>
      <p:sp>
        <p:nvSpPr>
          <p:cNvPr id="18" name="Text 14"/>
          <p:cNvSpPr/>
          <p:nvPr/>
        </p:nvSpPr>
        <p:spPr>
          <a:xfrm>
            <a:off x="6096000" y="1229618"/>
            <a:ext cx="2590800" cy="3019871"/>
          </a:xfrm>
          <a:prstGeom prst="roundRect">
            <a:avLst>
              <a:gd name="adj" fmla="val 4412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5"/>
          <p:cNvSpPr/>
          <p:nvPr/>
        </p:nvSpPr>
        <p:spPr>
          <a:xfrm>
            <a:off x="6096000" y="1229618"/>
            <a:ext cx="2590800" cy="28575"/>
          </a:xfrm>
          <a:custGeom>
            <a:avLst/>
            <a:gdLst/>
            <a:ahLst/>
            <a:cxnLst/>
            <a:rect l="l" t="t" r="r" b="b"/>
            <a:pathLst>
              <a:path w="2590800" h="28575">
                <a:moveTo>
                  <a:pt x="114300" y="0"/>
                </a:moveTo>
                <a:lnTo>
                  <a:pt x="85949" y="3572"/>
                </a:lnTo>
                <a:lnTo>
                  <a:pt x="74525" y="7144"/>
                </a:lnTo>
                <a:lnTo>
                  <a:pt x="65981" y="10716"/>
                </a:lnTo>
                <a:lnTo>
                  <a:pt x="58965" y="14288"/>
                </a:lnTo>
                <a:lnTo>
                  <a:pt x="52951" y="17859"/>
                </a:lnTo>
                <a:lnTo>
                  <a:pt x="47668" y="21431"/>
                </a:lnTo>
                <a:lnTo>
                  <a:pt x="42952" y="25003"/>
                </a:lnTo>
                <a:lnTo>
                  <a:pt x="38698" y="28575"/>
                </a:lnTo>
                <a:lnTo>
                  <a:pt x="2552102" y="28575"/>
                </a:lnTo>
                <a:lnTo>
                  <a:pt x="2547848" y="25003"/>
                </a:lnTo>
                <a:lnTo>
                  <a:pt x="2543132" y="21431"/>
                </a:lnTo>
                <a:lnTo>
                  <a:pt x="2537849" y="17859"/>
                </a:lnTo>
                <a:lnTo>
                  <a:pt x="2531835" y="14288"/>
                </a:lnTo>
                <a:lnTo>
                  <a:pt x="2524819" y="10716"/>
                </a:lnTo>
                <a:lnTo>
                  <a:pt x="2516275" y="7144"/>
                </a:lnTo>
                <a:lnTo>
                  <a:pt x="2504851" y="3572"/>
                </a:lnTo>
                <a:lnTo>
                  <a:pt x="2476500" y="0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6"/>
          <p:cNvSpPr/>
          <p:nvPr/>
        </p:nvSpPr>
        <p:spPr>
          <a:xfrm>
            <a:off x="7233940" y="1100733"/>
            <a:ext cx="314920" cy="346412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114300" dist="29210" dir="5400000">
              <a:srgbClr val="000000">
                <a:alpha val="3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113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3</a:t>
            </a:r>
            <a:endParaRPr lang="en-US" sz="1130" dirty="0"/>
          </a:p>
        </p:txBody>
      </p:sp>
      <p:sp>
        <p:nvSpPr>
          <p:cNvPr id="21" name="Text 17"/>
          <p:cNvSpPr/>
          <p:nvPr/>
        </p:nvSpPr>
        <p:spPr>
          <a:xfrm>
            <a:off x="7134225" y="1601093"/>
            <a:ext cx="514350" cy="514350"/>
          </a:xfrm>
          <a:prstGeom prst="ellipse">
            <a:avLst/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4662" y="1761530"/>
            <a:ext cx="193328" cy="193328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6694810" y="2258913"/>
            <a:ext cx="1393180" cy="188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488"/>
              </a:lnSpc>
              <a:spcAft>
                <a:spcPts val="790"/>
              </a:spcAft>
              <a:buNone/>
            </a:pPr>
            <a:r>
              <a:rPr lang="en-US" sz="124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SAT Skill-Building</a:t>
            </a:r>
            <a:endParaRPr lang="en-US" sz="1240" dirty="0"/>
          </a:p>
        </p:txBody>
      </p:sp>
      <p:sp>
        <p:nvSpPr>
          <p:cNvPr id="24" name="Text 19"/>
          <p:cNvSpPr/>
          <p:nvPr/>
        </p:nvSpPr>
        <p:spPr>
          <a:xfrm>
            <a:off x="6303264" y="2548086"/>
            <a:ext cx="2176272" cy="743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395"/>
              </a:lnSpc>
              <a:buNone/>
            </a:pPr>
            <a:r>
              <a:rPr lang="en-US" sz="9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reading comprehension, evidence-based reasoning, rhetorical analysis, and argumentative writing skills tested on the SAT.</a:t>
            </a:r>
            <a:endParaRPr lang="en-US" sz="900" dirty="0"/>
          </a:p>
        </p:txBody>
      </p:sp>
      <p:sp>
        <p:nvSpPr>
          <p:cNvPr id="25" name="Text 20"/>
          <p:cNvSpPr/>
          <p:nvPr/>
        </p:nvSpPr>
        <p:spPr>
          <a:xfrm>
            <a:off x="457200" y="4450110"/>
            <a:ext cx="8229600" cy="407640"/>
          </a:xfrm>
          <a:prstGeom prst="roundRect">
            <a:avLst>
              <a:gd name="adj" fmla="val 21185"/>
            </a:avLst>
          </a:prstGeom>
          <a:solidFill>
            <a:srgbClr val="C5A55A">
              <a:alpha val="10000"/>
            </a:srgbClr>
          </a:solidFill>
          <a:ln w="9525">
            <a:solidFill>
              <a:srgbClr val="C5A55A">
                <a:alpha val="2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1"/>
          <p:cNvSpPr/>
          <p:nvPr/>
        </p:nvSpPr>
        <p:spPr>
          <a:xfrm>
            <a:off x="2289572" y="4632275"/>
            <a:ext cx="43160" cy="4316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2"/>
          <p:cNvSpPr/>
          <p:nvPr/>
        </p:nvSpPr>
        <p:spPr>
          <a:xfrm>
            <a:off x="2327382" y="4573935"/>
            <a:ext cx="1375008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Designed for Grades 8–12</a:t>
            </a:r>
            <a:endParaRPr lang="en-US" sz="840" dirty="0"/>
          </a:p>
        </p:txBody>
      </p:sp>
      <p:sp>
        <p:nvSpPr>
          <p:cNvPr id="28" name="Text 23"/>
          <p:cNvSpPr/>
          <p:nvPr/>
        </p:nvSpPr>
        <p:spPr>
          <a:xfrm>
            <a:off x="3868489" y="4632275"/>
            <a:ext cx="43160" cy="4316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4"/>
          <p:cNvSpPr/>
          <p:nvPr/>
        </p:nvSpPr>
        <p:spPr>
          <a:xfrm>
            <a:off x="3928921" y="4573935"/>
            <a:ext cx="877327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Thematic Units</a:t>
            </a:r>
            <a:endParaRPr lang="en-US" sz="840" dirty="0"/>
          </a:p>
        </p:txBody>
      </p:sp>
      <p:sp>
        <p:nvSpPr>
          <p:cNvPr id="30" name="Text 25"/>
          <p:cNvSpPr/>
          <p:nvPr/>
        </p:nvSpPr>
        <p:spPr>
          <a:xfrm>
            <a:off x="4994970" y="4632275"/>
            <a:ext cx="43160" cy="4316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6"/>
          <p:cNvSpPr/>
          <p:nvPr/>
        </p:nvSpPr>
        <p:spPr>
          <a:xfrm>
            <a:off x="5007322" y="4573935"/>
            <a:ext cx="1935063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Content Original &amp; Copyright-Safe</a:t>
            </a:r>
            <a:endParaRPr lang="en-US" sz="840" dirty="0"/>
          </a:p>
        </p:txBody>
      </p:sp>
      <p:sp>
        <p:nvSpPr>
          <p:cNvPr id="32" name="Text 27"/>
          <p:cNvSpPr/>
          <p:nvPr/>
        </p:nvSpPr>
        <p:spPr>
          <a:xfrm>
            <a:off x="2933700" y="2753767"/>
            <a:ext cx="228600" cy="13841"/>
          </a:xfrm>
          <a:prstGeom prst="rect">
            <a:avLst/>
          </a:prstGeom>
          <a:gradFill rotWithShape="1">
            <a:gsLst>
              <a:gs pos="0">
                <a:srgbClr val="C5A55A">
                  <a:alpha val="40000"/>
                </a:srgbClr>
              </a:gs>
              <a:gs pos="100000">
                <a:srgbClr val="C5A55A">
                  <a:alpha val="1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28"/>
          <p:cNvSpPr/>
          <p:nvPr/>
        </p:nvSpPr>
        <p:spPr>
          <a:xfrm>
            <a:off x="5753100" y="2753767"/>
            <a:ext cx="228600" cy="13841"/>
          </a:xfrm>
          <a:prstGeom prst="rect">
            <a:avLst/>
          </a:prstGeom>
          <a:gradFill rotWithShape="1">
            <a:gsLst>
              <a:gs pos="0">
                <a:srgbClr val="C5A55A">
                  <a:alpha val="40000"/>
                </a:srgbClr>
              </a:gs>
              <a:gs pos="100000">
                <a:srgbClr val="C5A55A">
                  <a:alpha val="1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3750" y="0"/>
            <a:ext cx="2000250" cy="2000250"/>
          </a:xfrm>
          <a:prstGeom prst="ellipse">
            <a:avLst/>
          </a:prstGeom>
          <a:gradFill rotWithShape="1">
            <a:gsLst>
              <a:gs pos="0">
                <a:srgbClr val="C5A55A">
                  <a:alpha val="6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3357860"/>
            <a:ext cx="1785640" cy="1785640"/>
          </a:xfrm>
          <a:prstGeom prst="ellipse">
            <a:avLst/>
          </a:prstGeom>
          <a:gradFill rotWithShape="1">
            <a:gsLst>
              <a:gs pos="0">
                <a:srgbClr val="C5A55A">
                  <a:alpha val="4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66725" y="1249561"/>
            <a:ext cx="2628452" cy="21580"/>
          </a:xfrm>
          <a:custGeom>
            <a:avLst/>
            <a:gdLst/>
            <a:ahLst/>
            <a:cxnLst/>
            <a:rect l="l" t="t" r="r" b="b"/>
            <a:pathLst>
              <a:path w="2628452" h="21580">
                <a:moveTo>
                  <a:pt x="86360" y="0"/>
                </a:moveTo>
                <a:lnTo>
                  <a:pt x="2542092" y="0"/>
                </a:lnTo>
                <a:lnTo>
                  <a:pt x="2563508" y="2698"/>
                </a:lnTo>
                <a:lnTo>
                  <a:pt x="2572138" y="5395"/>
                </a:lnTo>
                <a:lnTo>
                  <a:pt x="2578592" y="8093"/>
                </a:lnTo>
                <a:lnTo>
                  <a:pt x="2583892" y="10790"/>
                </a:lnTo>
                <a:lnTo>
                  <a:pt x="2588435" y="13488"/>
                </a:lnTo>
                <a:lnTo>
                  <a:pt x="2592426" y="16185"/>
                </a:lnTo>
                <a:lnTo>
                  <a:pt x="2595989" y="18883"/>
                </a:lnTo>
                <a:lnTo>
                  <a:pt x="2599203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gradFill rotWithShape="1">
            <a:gsLst>
              <a:gs pos="0">
                <a:srgbClr val="C5A55A"/>
              </a:gs>
              <a:gs pos="100000">
                <a:srgbClr val="C5A55A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257699" y="1249561"/>
            <a:ext cx="2628452" cy="21580"/>
          </a:xfrm>
          <a:custGeom>
            <a:avLst/>
            <a:gdLst/>
            <a:ahLst/>
            <a:cxnLst/>
            <a:rect l="l" t="t" r="r" b="b"/>
            <a:pathLst>
              <a:path w="2628452" h="21580">
                <a:moveTo>
                  <a:pt x="86360" y="0"/>
                </a:moveTo>
                <a:lnTo>
                  <a:pt x="2542092" y="0"/>
                </a:lnTo>
                <a:lnTo>
                  <a:pt x="2563508" y="2698"/>
                </a:lnTo>
                <a:lnTo>
                  <a:pt x="2572138" y="5395"/>
                </a:lnTo>
                <a:lnTo>
                  <a:pt x="2578592" y="8093"/>
                </a:lnTo>
                <a:lnTo>
                  <a:pt x="2583892" y="10790"/>
                </a:lnTo>
                <a:lnTo>
                  <a:pt x="2588435" y="13488"/>
                </a:lnTo>
                <a:lnTo>
                  <a:pt x="2592426" y="16185"/>
                </a:lnTo>
                <a:lnTo>
                  <a:pt x="2595989" y="18883"/>
                </a:lnTo>
                <a:lnTo>
                  <a:pt x="2599203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gradFill rotWithShape="1">
            <a:gsLst>
              <a:gs pos="0">
                <a:srgbClr val="C5A55A"/>
              </a:gs>
              <a:gs pos="100000">
                <a:srgbClr val="C5A55A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048673" y="1249561"/>
            <a:ext cx="2628605" cy="21580"/>
          </a:xfrm>
          <a:custGeom>
            <a:avLst/>
            <a:gdLst/>
            <a:ahLst/>
            <a:cxnLst/>
            <a:rect l="l" t="t" r="r" b="b"/>
            <a:pathLst>
              <a:path w="2628605" h="21580">
                <a:moveTo>
                  <a:pt x="86360" y="0"/>
                </a:moveTo>
                <a:lnTo>
                  <a:pt x="2542245" y="0"/>
                </a:lnTo>
                <a:lnTo>
                  <a:pt x="2563660" y="2698"/>
                </a:lnTo>
                <a:lnTo>
                  <a:pt x="2572290" y="5395"/>
                </a:lnTo>
                <a:lnTo>
                  <a:pt x="2578745" y="8093"/>
                </a:lnTo>
                <a:lnTo>
                  <a:pt x="2584045" y="10790"/>
                </a:lnTo>
                <a:lnTo>
                  <a:pt x="2588587" y="13488"/>
                </a:lnTo>
                <a:lnTo>
                  <a:pt x="2592579" y="16185"/>
                </a:lnTo>
                <a:lnTo>
                  <a:pt x="2596141" y="18883"/>
                </a:lnTo>
                <a:lnTo>
                  <a:pt x="2599355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gradFill rotWithShape="1">
            <a:gsLst>
              <a:gs pos="0">
                <a:srgbClr val="C5A55A"/>
              </a:gs>
              <a:gs pos="100000">
                <a:srgbClr val="C5A55A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66725" y="2716113"/>
            <a:ext cx="2628452" cy="21580"/>
          </a:xfrm>
          <a:custGeom>
            <a:avLst/>
            <a:gdLst/>
            <a:ahLst/>
            <a:cxnLst/>
            <a:rect l="l" t="t" r="r" b="b"/>
            <a:pathLst>
              <a:path w="2628452" h="21580">
                <a:moveTo>
                  <a:pt x="86360" y="0"/>
                </a:moveTo>
                <a:lnTo>
                  <a:pt x="2542092" y="0"/>
                </a:lnTo>
                <a:lnTo>
                  <a:pt x="2563508" y="2698"/>
                </a:lnTo>
                <a:lnTo>
                  <a:pt x="2572138" y="5395"/>
                </a:lnTo>
                <a:lnTo>
                  <a:pt x="2578592" y="8093"/>
                </a:lnTo>
                <a:lnTo>
                  <a:pt x="2583892" y="10790"/>
                </a:lnTo>
                <a:lnTo>
                  <a:pt x="2588435" y="13488"/>
                </a:lnTo>
                <a:lnTo>
                  <a:pt x="2592426" y="16185"/>
                </a:lnTo>
                <a:lnTo>
                  <a:pt x="2595989" y="18883"/>
                </a:lnTo>
                <a:lnTo>
                  <a:pt x="2599203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gradFill rotWithShape="1">
            <a:gsLst>
              <a:gs pos="0">
                <a:srgbClr val="C5A55A"/>
              </a:gs>
              <a:gs pos="100000">
                <a:srgbClr val="C5A55A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257699" y="2716113"/>
            <a:ext cx="2628452" cy="21580"/>
          </a:xfrm>
          <a:custGeom>
            <a:avLst/>
            <a:gdLst/>
            <a:ahLst/>
            <a:cxnLst/>
            <a:rect l="l" t="t" r="r" b="b"/>
            <a:pathLst>
              <a:path w="2628452" h="21580">
                <a:moveTo>
                  <a:pt x="86360" y="0"/>
                </a:moveTo>
                <a:lnTo>
                  <a:pt x="2542092" y="0"/>
                </a:lnTo>
                <a:lnTo>
                  <a:pt x="2563508" y="2698"/>
                </a:lnTo>
                <a:lnTo>
                  <a:pt x="2572138" y="5395"/>
                </a:lnTo>
                <a:lnTo>
                  <a:pt x="2578592" y="8093"/>
                </a:lnTo>
                <a:lnTo>
                  <a:pt x="2583892" y="10790"/>
                </a:lnTo>
                <a:lnTo>
                  <a:pt x="2588435" y="13488"/>
                </a:lnTo>
                <a:lnTo>
                  <a:pt x="2592426" y="16185"/>
                </a:lnTo>
                <a:lnTo>
                  <a:pt x="2595989" y="18883"/>
                </a:lnTo>
                <a:lnTo>
                  <a:pt x="2599203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gradFill rotWithShape="1">
            <a:gsLst>
              <a:gs pos="0">
                <a:srgbClr val="C5A55A"/>
              </a:gs>
              <a:gs pos="100000">
                <a:srgbClr val="C5A55A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048673" y="2716113"/>
            <a:ext cx="2628605" cy="21580"/>
          </a:xfrm>
          <a:custGeom>
            <a:avLst/>
            <a:gdLst/>
            <a:ahLst/>
            <a:cxnLst/>
            <a:rect l="l" t="t" r="r" b="b"/>
            <a:pathLst>
              <a:path w="2628605" h="21580">
                <a:moveTo>
                  <a:pt x="86360" y="0"/>
                </a:moveTo>
                <a:lnTo>
                  <a:pt x="2542245" y="0"/>
                </a:lnTo>
                <a:lnTo>
                  <a:pt x="2563660" y="2698"/>
                </a:lnTo>
                <a:lnTo>
                  <a:pt x="2572290" y="5395"/>
                </a:lnTo>
                <a:lnTo>
                  <a:pt x="2578745" y="8093"/>
                </a:lnTo>
                <a:lnTo>
                  <a:pt x="2584045" y="10790"/>
                </a:lnTo>
                <a:lnTo>
                  <a:pt x="2588587" y="13488"/>
                </a:lnTo>
                <a:lnTo>
                  <a:pt x="2592579" y="16185"/>
                </a:lnTo>
                <a:lnTo>
                  <a:pt x="2596141" y="18883"/>
                </a:lnTo>
                <a:lnTo>
                  <a:pt x="2599355" y="21580"/>
                </a:lnTo>
                <a:lnTo>
                  <a:pt x="29250" y="21580"/>
                </a:lnTo>
                <a:lnTo>
                  <a:pt x="32463" y="18883"/>
                </a:lnTo>
                <a:lnTo>
                  <a:pt x="36026" y="16185"/>
                </a:lnTo>
                <a:lnTo>
                  <a:pt x="40017" y="13488"/>
                </a:lnTo>
                <a:lnTo>
                  <a:pt x="44560" y="10790"/>
                </a:lnTo>
                <a:lnTo>
                  <a:pt x="49860" y="8093"/>
                </a:lnTo>
                <a:lnTo>
                  <a:pt x="56315" y="5395"/>
                </a:lnTo>
                <a:lnTo>
                  <a:pt x="64944" y="2698"/>
                </a:lnTo>
                <a:close/>
              </a:path>
            </a:pathLst>
          </a:custGeom>
          <a:gradFill rotWithShape="1">
            <a:gsLst>
              <a:gs pos="0">
                <a:srgbClr val="C5A55A"/>
              </a:gs>
              <a:gs pos="100000">
                <a:srgbClr val="C5A55A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57200" y="414338"/>
            <a:ext cx="43160" cy="285750"/>
          </a:xfrm>
          <a:prstGeom prst="roundRect">
            <a:avLst>
              <a:gd name="adj" fmla="val 50023"/>
            </a:avLst>
          </a:prstGeom>
          <a:solidFill>
            <a:srgbClr val="C5A55A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14660" y="342900"/>
            <a:ext cx="256545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3375"/>
              </a:lnSpc>
              <a:buNone/>
            </a:pPr>
            <a:r>
              <a:rPr lang="en-US" sz="225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SAT Skills We Build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614660" y="828675"/>
            <a:ext cx="8879354" cy="182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40"/>
              </a:lnSpc>
              <a:spcAft>
                <a:spcPts val="1800"/>
              </a:spcAft>
              <a:buNone/>
            </a:pPr>
            <a:r>
              <a:rPr lang="en-US" sz="960" spc="1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core competencies aligned with SAT Reading, Writing &amp; Language sections</a:t>
            </a:r>
            <a:endParaRPr lang="en-US" sz="960" dirty="0"/>
          </a:p>
        </p:txBody>
      </p:sp>
      <p:sp>
        <p:nvSpPr>
          <p:cNvPr id="13" name="Text 11"/>
          <p:cNvSpPr/>
          <p:nvPr/>
        </p:nvSpPr>
        <p:spPr>
          <a:xfrm>
            <a:off x="457200" y="1240036"/>
            <a:ext cx="2647504" cy="1323082"/>
          </a:xfrm>
          <a:prstGeom prst="roundRect">
            <a:avLst>
              <a:gd name="adj" fmla="val 6527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2874466" y="1349871"/>
            <a:ext cx="10182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01</a:t>
            </a:r>
            <a:endParaRPr lang="en-US" sz="730" dirty="0"/>
          </a:p>
        </p:txBody>
      </p:sp>
      <p:sp>
        <p:nvSpPr>
          <p:cNvPr id="15" name="Text 13"/>
          <p:cNvSpPr/>
          <p:nvPr/>
        </p:nvSpPr>
        <p:spPr>
          <a:xfrm>
            <a:off x="638175" y="1450181"/>
            <a:ext cx="342900" cy="34290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0122" y="1552129"/>
            <a:ext cx="139005" cy="139005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638175" y="1864072"/>
            <a:ext cx="1419210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Evidence-Based Reading</a:t>
            </a:r>
            <a:endParaRPr lang="en-US" sz="960" dirty="0"/>
          </a:p>
        </p:txBody>
      </p:sp>
      <p:sp>
        <p:nvSpPr>
          <p:cNvPr id="18" name="Text 15"/>
          <p:cNvSpPr/>
          <p:nvPr/>
        </p:nvSpPr>
        <p:spPr>
          <a:xfrm>
            <a:off x="638175" y="2081212"/>
            <a:ext cx="2331265" cy="315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Analyze passages for central ideas, themes, and supporting details.</a:t>
            </a:r>
            <a:endParaRPr lang="en-US" sz="790" dirty="0"/>
          </a:p>
        </p:txBody>
      </p:sp>
      <p:sp>
        <p:nvSpPr>
          <p:cNvPr id="19" name="Text 16"/>
          <p:cNvSpPr/>
          <p:nvPr/>
        </p:nvSpPr>
        <p:spPr>
          <a:xfrm>
            <a:off x="3248174" y="1240036"/>
            <a:ext cx="2647504" cy="1323082"/>
          </a:xfrm>
          <a:prstGeom prst="roundRect">
            <a:avLst>
              <a:gd name="adj" fmla="val 6527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7"/>
          <p:cNvSpPr/>
          <p:nvPr/>
        </p:nvSpPr>
        <p:spPr>
          <a:xfrm>
            <a:off x="5665440" y="1349871"/>
            <a:ext cx="10182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02</a:t>
            </a:r>
            <a:endParaRPr lang="en-US" sz="730" dirty="0"/>
          </a:p>
        </p:txBody>
      </p:sp>
      <p:sp>
        <p:nvSpPr>
          <p:cNvPr id="21" name="Text 18"/>
          <p:cNvSpPr/>
          <p:nvPr/>
        </p:nvSpPr>
        <p:spPr>
          <a:xfrm>
            <a:off x="3429149" y="1450181"/>
            <a:ext cx="342900" cy="34290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2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096" y="1552129"/>
            <a:ext cx="139005" cy="139005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3429149" y="1864072"/>
            <a:ext cx="1303630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Command of Evidence</a:t>
            </a:r>
            <a:endParaRPr lang="en-US" sz="960" dirty="0"/>
          </a:p>
        </p:txBody>
      </p:sp>
      <p:sp>
        <p:nvSpPr>
          <p:cNvPr id="24" name="Text 20"/>
          <p:cNvSpPr/>
          <p:nvPr/>
        </p:nvSpPr>
        <p:spPr>
          <a:xfrm>
            <a:off x="3429149" y="2081212"/>
            <a:ext cx="2412936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Cite specific textual evidence to support answers.</a:t>
            </a:r>
            <a:endParaRPr lang="en-US" sz="790" dirty="0"/>
          </a:p>
        </p:txBody>
      </p:sp>
      <p:sp>
        <p:nvSpPr>
          <p:cNvPr id="25" name="Text 21"/>
          <p:cNvSpPr/>
          <p:nvPr/>
        </p:nvSpPr>
        <p:spPr>
          <a:xfrm>
            <a:off x="6039148" y="1240036"/>
            <a:ext cx="2647652" cy="1323082"/>
          </a:xfrm>
          <a:prstGeom prst="roundRect">
            <a:avLst>
              <a:gd name="adj" fmla="val 6527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2"/>
          <p:cNvSpPr/>
          <p:nvPr/>
        </p:nvSpPr>
        <p:spPr>
          <a:xfrm>
            <a:off x="8456563" y="1349871"/>
            <a:ext cx="10182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03</a:t>
            </a:r>
            <a:endParaRPr lang="en-US" sz="730" dirty="0"/>
          </a:p>
        </p:txBody>
      </p:sp>
      <p:sp>
        <p:nvSpPr>
          <p:cNvPr id="27" name="Text 23"/>
          <p:cNvSpPr/>
          <p:nvPr/>
        </p:nvSpPr>
        <p:spPr>
          <a:xfrm>
            <a:off x="6220123" y="1450181"/>
            <a:ext cx="342900" cy="34290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8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2070" y="1552129"/>
            <a:ext cx="139005" cy="139005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6220123" y="1864072"/>
            <a:ext cx="1197054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Writing &amp; Language</a:t>
            </a:r>
            <a:endParaRPr lang="en-US" sz="960" dirty="0"/>
          </a:p>
        </p:txBody>
      </p:sp>
      <p:sp>
        <p:nvSpPr>
          <p:cNvPr id="30" name="Text 25"/>
          <p:cNvSpPr/>
          <p:nvPr/>
        </p:nvSpPr>
        <p:spPr>
          <a:xfrm>
            <a:off x="6220123" y="2081212"/>
            <a:ext cx="2257738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Grammar, concision, and effective expression.</a:t>
            </a:r>
            <a:endParaRPr lang="en-US" sz="790" dirty="0"/>
          </a:p>
        </p:txBody>
      </p:sp>
      <p:sp>
        <p:nvSpPr>
          <p:cNvPr id="31" name="Text 26"/>
          <p:cNvSpPr/>
          <p:nvPr/>
        </p:nvSpPr>
        <p:spPr>
          <a:xfrm>
            <a:off x="457200" y="2706588"/>
            <a:ext cx="2647504" cy="1323082"/>
          </a:xfrm>
          <a:prstGeom prst="roundRect">
            <a:avLst>
              <a:gd name="adj" fmla="val 6527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27"/>
          <p:cNvSpPr/>
          <p:nvPr/>
        </p:nvSpPr>
        <p:spPr>
          <a:xfrm>
            <a:off x="2874466" y="2816423"/>
            <a:ext cx="10182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04</a:t>
            </a:r>
            <a:endParaRPr lang="en-US" sz="730" dirty="0"/>
          </a:p>
        </p:txBody>
      </p:sp>
      <p:sp>
        <p:nvSpPr>
          <p:cNvPr id="33" name="Text 28"/>
          <p:cNvSpPr/>
          <p:nvPr/>
        </p:nvSpPr>
        <p:spPr>
          <a:xfrm>
            <a:off x="638175" y="2916734"/>
            <a:ext cx="342900" cy="34290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4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122" y="3018681"/>
            <a:ext cx="139005" cy="139005"/>
          </a:xfrm>
          <a:prstGeom prst="rect">
            <a:avLst/>
          </a:prstGeom>
        </p:spPr>
      </p:pic>
      <p:sp>
        <p:nvSpPr>
          <p:cNvPr id="35" name="Text 29"/>
          <p:cNvSpPr/>
          <p:nvPr/>
        </p:nvSpPr>
        <p:spPr>
          <a:xfrm>
            <a:off x="638175" y="3330625"/>
            <a:ext cx="1259101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Analysis &amp; Reasoning</a:t>
            </a:r>
            <a:endParaRPr lang="en-US" sz="960" dirty="0"/>
          </a:p>
        </p:txBody>
      </p:sp>
      <p:sp>
        <p:nvSpPr>
          <p:cNvPr id="36" name="Text 30"/>
          <p:cNvSpPr/>
          <p:nvPr/>
        </p:nvSpPr>
        <p:spPr>
          <a:xfrm>
            <a:off x="638175" y="3547765"/>
            <a:ext cx="2331265" cy="315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Draw conclusions and make inferences from historical texts.</a:t>
            </a:r>
            <a:endParaRPr lang="en-US" sz="790" dirty="0"/>
          </a:p>
        </p:txBody>
      </p:sp>
      <p:sp>
        <p:nvSpPr>
          <p:cNvPr id="37" name="Text 31"/>
          <p:cNvSpPr/>
          <p:nvPr/>
        </p:nvSpPr>
        <p:spPr>
          <a:xfrm>
            <a:off x="3248174" y="2706588"/>
            <a:ext cx="2647504" cy="1323082"/>
          </a:xfrm>
          <a:prstGeom prst="roundRect">
            <a:avLst>
              <a:gd name="adj" fmla="val 6527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8" name="Text 32"/>
          <p:cNvSpPr/>
          <p:nvPr/>
        </p:nvSpPr>
        <p:spPr>
          <a:xfrm>
            <a:off x="5665440" y="2816423"/>
            <a:ext cx="10182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05</a:t>
            </a:r>
            <a:endParaRPr lang="en-US" sz="730" dirty="0"/>
          </a:p>
        </p:txBody>
      </p:sp>
      <p:sp>
        <p:nvSpPr>
          <p:cNvPr id="39" name="Text 33"/>
          <p:cNvSpPr/>
          <p:nvPr/>
        </p:nvSpPr>
        <p:spPr>
          <a:xfrm>
            <a:off x="3429149" y="2916734"/>
            <a:ext cx="342900" cy="34290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40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31096" y="3018681"/>
            <a:ext cx="139005" cy="139005"/>
          </a:xfrm>
          <a:prstGeom prst="rect">
            <a:avLst/>
          </a:prstGeom>
        </p:spPr>
      </p:pic>
      <p:sp>
        <p:nvSpPr>
          <p:cNvPr id="41" name="Text 34"/>
          <p:cNvSpPr/>
          <p:nvPr/>
        </p:nvSpPr>
        <p:spPr>
          <a:xfrm>
            <a:off x="3429149" y="3330625"/>
            <a:ext cx="1126004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Data Interpretation</a:t>
            </a:r>
            <a:endParaRPr lang="en-US" sz="960" dirty="0"/>
          </a:p>
        </p:txBody>
      </p:sp>
      <p:sp>
        <p:nvSpPr>
          <p:cNvPr id="42" name="Text 35"/>
          <p:cNvSpPr/>
          <p:nvPr/>
        </p:nvSpPr>
        <p:spPr>
          <a:xfrm>
            <a:off x="3429149" y="3547765"/>
            <a:ext cx="2437656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charts, graphs, and quantitative information.</a:t>
            </a:r>
            <a:endParaRPr lang="en-US" sz="790" dirty="0"/>
          </a:p>
        </p:txBody>
      </p:sp>
      <p:sp>
        <p:nvSpPr>
          <p:cNvPr id="43" name="Text 36"/>
          <p:cNvSpPr/>
          <p:nvPr/>
        </p:nvSpPr>
        <p:spPr>
          <a:xfrm>
            <a:off x="6039148" y="2706588"/>
            <a:ext cx="2647652" cy="1323082"/>
          </a:xfrm>
          <a:prstGeom prst="roundRect">
            <a:avLst>
              <a:gd name="adj" fmla="val 6527"/>
            </a:avLst>
          </a:prstGeom>
          <a:solidFill>
            <a:srgbClr val="243557"/>
          </a:solidFill>
          <a:ln w="9525">
            <a:solidFill>
              <a:srgbClr val="C5A55A">
                <a:alpha val="1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4" name="Text 37"/>
          <p:cNvSpPr/>
          <p:nvPr/>
        </p:nvSpPr>
        <p:spPr>
          <a:xfrm>
            <a:off x="8456563" y="2816423"/>
            <a:ext cx="10182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06</a:t>
            </a:r>
            <a:endParaRPr lang="en-US" sz="730" dirty="0"/>
          </a:p>
        </p:txBody>
      </p:sp>
      <p:sp>
        <p:nvSpPr>
          <p:cNvPr id="45" name="Text 38"/>
          <p:cNvSpPr/>
          <p:nvPr/>
        </p:nvSpPr>
        <p:spPr>
          <a:xfrm>
            <a:off x="6220123" y="2916734"/>
            <a:ext cx="342900" cy="342900"/>
          </a:xfrm>
          <a:prstGeom prst="ellipse">
            <a:avLst/>
          </a:prstGeom>
          <a:solidFill>
            <a:srgbClr val="C5A55A">
              <a:alpha val="12000"/>
            </a:srgbClr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46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22070" y="3018681"/>
            <a:ext cx="139005" cy="139005"/>
          </a:xfrm>
          <a:prstGeom prst="rect">
            <a:avLst/>
          </a:prstGeom>
        </p:spPr>
      </p:pic>
      <p:sp>
        <p:nvSpPr>
          <p:cNvPr id="47" name="Text 39"/>
          <p:cNvSpPr/>
          <p:nvPr/>
        </p:nvSpPr>
        <p:spPr>
          <a:xfrm>
            <a:off x="6220123" y="3330625"/>
            <a:ext cx="1549197" cy="146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52"/>
              </a:lnSpc>
              <a:buNone/>
            </a:pPr>
            <a:r>
              <a:rPr lang="en-US" sz="96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Rhetoric &amp; Argumentation</a:t>
            </a:r>
            <a:endParaRPr lang="en-US" sz="960" dirty="0"/>
          </a:p>
        </p:txBody>
      </p:sp>
      <p:sp>
        <p:nvSpPr>
          <p:cNvPr id="48" name="Text 40"/>
          <p:cNvSpPr/>
          <p:nvPr/>
        </p:nvSpPr>
        <p:spPr>
          <a:xfrm>
            <a:off x="6220123" y="3547765"/>
            <a:ext cx="2331416" cy="315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Evaluate persuasive writing and construct evidence-based arguments.</a:t>
            </a:r>
            <a:endParaRPr lang="en-US" sz="790" dirty="0"/>
          </a:p>
        </p:txBody>
      </p:sp>
      <p:sp>
        <p:nvSpPr>
          <p:cNvPr id="49" name="Text 41"/>
          <p:cNvSpPr/>
          <p:nvPr/>
        </p:nvSpPr>
        <p:spPr>
          <a:xfrm>
            <a:off x="457200" y="4295924"/>
            <a:ext cx="2318445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>
                  <a:alpha val="2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0" name="Text 42"/>
          <p:cNvSpPr/>
          <p:nvPr/>
        </p:nvSpPr>
        <p:spPr>
          <a:xfrm>
            <a:off x="2832795" y="4230291"/>
            <a:ext cx="382608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ALIGNED WITH SAT READING · WRITING · LANGUAGE SECTIONS</a:t>
            </a:r>
            <a:endParaRPr lang="en-US" sz="730" dirty="0"/>
          </a:p>
        </p:txBody>
      </p:sp>
      <p:sp>
        <p:nvSpPr>
          <p:cNvPr id="51" name="Text 43"/>
          <p:cNvSpPr/>
          <p:nvPr/>
        </p:nvSpPr>
        <p:spPr>
          <a:xfrm>
            <a:off x="6368207" y="4295924"/>
            <a:ext cx="2318593" cy="759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>
                  <a:alpha val="2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228600" y="228600"/>
            <a:ext cx="9601200" cy="472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720"/>
              </a:lnSpc>
              <a:buNone/>
            </a:pPr>
            <a:r>
              <a:rPr lang="en-US" sz="2480" b="1" spc="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Five Units of Discovery</a:t>
            </a:r>
            <a:endParaRPr lang="en-US" sz="2480" dirty="0"/>
          </a:p>
        </p:txBody>
      </p:sp>
      <p:sp>
        <p:nvSpPr>
          <p:cNvPr id="3" name="Text 1"/>
          <p:cNvSpPr/>
          <p:nvPr/>
        </p:nvSpPr>
        <p:spPr>
          <a:xfrm>
            <a:off x="-457200" y="744141"/>
            <a:ext cx="10058400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515"/>
              </a:lnSpc>
              <a:spcBef>
                <a:spcPts val="340"/>
              </a:spcBef>
              <a:buNone/>
            </a:pPr>
            <a:r>
              <a:rPr lang="en-US" sz="101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visual roadmap connecting history themes to SAT skill mastery</a:t>
            </a:r>
            <a:endParaRPr lang="en-US" sz="1010" dirty="0"/>
          </a:p>
        </p:txBody>
      </p:sp>
      <p:sp>
        <p:nvSpPr>
          <p:cNvPr id="4" name="Text 2"/>
          <p:cNvSpPr/>
          <p:nvPr/>
        </p:nvSpPr>
        <p:spPr>
          <a:xfrm>
            <a:off x="2908102" y="4866382"/>
            <a:ext cx="100310" cy="100310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65562" y="4847034"/>
            <a:ext cx="660246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History Theme</a:t>
            </a:r>
            <a:endParaRPr lang="en-US" sz="730" dirty="0"/>
          </a:p>
        </p:txBody>
      </p:sp>
      <p:sp>
        <p:nvSpPr>
          <p:cNvPr id="6" name="Text 4"/>
          <p:cNvSpPr/>
          <p:nvPr/>
        </p:nvSpPr>
        <p:spPr>
          <a:xfrm>
            <a:off x="3894386" y="4866382"/>
            <a:ext cx="100310" cy="100310"/>
          </a:xfrm>
          <a:prstGeom prst="roundRect">
            <a:avLst>
              <a:gd name="adj" fmla="val 29120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40000"/>
              </a:srgbClr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051846" y="4847034"/>
            <a:ext cx="709359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Skill Focus</a:t>
            </a:r>
            <a:endParaRPr lang="en-US" sz="730" dirty="0"/>
          </a:p>
        </p:txBody>
      </p:sp>
      <p:sp>
        <p:nvSpPr>
          <p:cNvPr id="8" name="Text 6"/>
          <p:cNvSpPr/>
          <p:nvPr/>
        </p:nvSpPr>
        <p:spPr>
          <a:xfrm>
            <a:off x="4925318" y="4847034"/>
            <a:ext cx="1441475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Grades 8–12 · 5 Thematic Units</a:t>
            </a:r>
            <a:endParaRPr lang="en-US" sz="730" dirty="0"/>
          </a:p>
        </p:txBody>
      </p:sp>
      <p:sp>
        <p:nvSpPr>
          <p:cNvPr id="9" name="Text 7"/>
          <p:cNvSpPr/>
          <p:nvPr/>
        </p:nvSpPr>
        <p:spPr>
          <a:xfrm>
            <a:off x="0" y="0"/>
            <a:ext cx="571500" cy="2917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0" y="0"/>
            <a:ext cx="29170" cy="57150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572500" y="5114330"/>
            <a:ext cx="571500" cy="2917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1080000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9114830" y="4572000"/>
            <a:ext cx="29170" cy="57150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000000">
                  <a:alpha val="0"/>
                </a:srgbClr>
              </a:gs>
            </a:gsLst>
            <a:lin ang="162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43000" y="3027432"/>
            <a:ext cx="6858000" cy="2917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C5A55A">
                  <a:alpha val="3000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685800" y="2255937"/>
            <a:ext cx="1400770" cy="1102519"/>
          </a:xfrm>
          <a:prstGeom prst="roundRect">
            <a:avLst>
              <a:gd name="adj" fmla="val 7833"/>
            </a:avLst>
          </a:prstGeom>
          <a:solidFill>
            <a:srgbClr val="243557"/>
          </a:solidFill>
          <a:ln w="9525">
            <a:solidFill>
              <a:srgbClr val="C5A55A">
                <a:alpha val="18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8352" y="2358488"/>
            <a:ext cx="132588" cy="132588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795635" y="2512963"/>
            <a:ext cx="1204722" cy="410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25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Foundations of Righteousness &amp; the Magna Carta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795635" y="2960787"/>
            <a:ext cx="1181100" cy="310878"/>
          </a:xfrm>
          <a:prstGeom prst="roundRect">
            <a:avLst>
              <a:gd name="adj" fmla="val 13890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145693" tIns="29210" rIns="57150" bIns="29210" rtlCol="0" anchor="ctr"/>
          <a:lstStyle/>
          <a:p>
            <a:pPr algn="l" indent="0" marL="0">
              <a:buNone/>
            </a:pPr>
            <a:r>
              <a:rPr lang="en-US" sz="68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Analyzing founding documents</a:t>
            </a:r>
            <a:endParaRPr lang="en-US" sz="680" dirty="0"/>
          </a:p>
        </p:txBody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508" y="3030619"/>
            <a:ext cx="132588" cy="162011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1379190" y="3358455"/>
            <a:ext cx="13841" cy="17145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6"/>
          <p:cNvSpPr/>
          <p:nvPr/>
        </p:nvSpPr>
        <p:spPr>
          <a:xfrm>
            <a:off x="1200150" y="3529905"/>
            <a:ext cx="372070" cy="409277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101600" dist="50800" dir="16200000">
              <a:srgbClr val="c5a55a">
                <a:alpha val="25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12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1</a:t>
            </a:r>
            <a:endParaRPr lang="en-US" sz="1240" dirty="0"/>
          </a:p>
        </p:txBody>
      </p:sp>
      <p:sp>
        <p:nvSpPr>
          <p:cNvPr id="21" name="Text 17"/>
          <p:cNvSpPr/>
          <p:nvPr/>
        </p:nvSpPr>
        <p:spPr>
          <a:xfrm>
            <a:off x="2793057" y="2299841"/>
            <a:ext cx="372070" cy="409277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101600" dist="50800" dir="16200000">
              <a:srgbClr val="c5a55a">
                <a:alpha val="25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12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2</a:t>
            </a:r>
            <a:endParaRPr lang="en-US" sz="1240" dirty="0"/>
          </a:p>
        </p:txBody>
      </p:sp>
      <p:sp>
        <p:nvSpPr>
          <p:cNvPr id="22" name="Text 18"/>
          <p:cNvSpPr/>
          <p:nvPr/>
        </p:nvSpPr>
        <p:spPr>
          <a:xfrm>
            <a:off x="2972098" y="2671911"/>
            <a:ext cx="13841" cy="17145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19"/>
          <p:cNvSpPr/>
          <p:nvPr/>
        </p:nvSpPr>
        <p:spPr>
          <a:xfrm>
            <a:off x="2278707" y="2843361"/>
            <a:ext cx="1400770" cy="842070"/>
          </a:xfrm>
          <a:prstGeom prst="roundRect">
            <a:avLst>
              <a:gd name="adj" fmla="val 10256"/>
            </a:avLst>
          </a:prstGeom>
          <a:solidFill>
            <a:srgbClr val="243557"/>
          </a:solidFill>
          <a:ln w="9525">
            <a:solidFill>
              <a:srgbClr val="C5A55A">
                <a:alpha val="18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4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1259" y="2945913"/>
            <a:ext cx="132588" cy="132588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2388543" y="3100388"/>
            <a:ext cx="1299210" cy="130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25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Courage Against Injustice</a:t>
            </a:r>
            <a:endParaRPr lang="en-US" sz="820" dirty="0"/>
          </a:p>
        </p:txBody>
      </p:sp>
      <p:sp>
        <p:nvSpPr>
          <p:cNvPr id="26" name="Text 21"/>
          <p:cNvSpPr/>
          <p:nvPr/>
        </p:nvSpPr>
        <p:spPr>
          <a:xfrm>
            <a:off x="2388543" y="3287762"/>
            <a:ext cx="1181100" cy="310878"/>
          </a:xfrm>
          <a:prstGeom prst="roundRect">
            <a:avLst>
              <a:gd name="adj" fmla="val 13890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138996" tIns="29210" rIns="57150" bIns="29210" rtlCol="0" anchor="ctr"/>
          <a:lstStyle/>
          <a:p>
            <a:pPr algn="l" indent="0" marL="0">
              <a:buNone/>
            </a:pPr>
            <a:r>
              <a:rPr lang="en-US" sz="68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Narrative nonfiction &amp; tone analysis</a:t>
            </a:r>
            <a:endParaRPr lang="en-US" sz="680" dirty="0"/>
          </a:p>
        </p:txBody>
      </p:sp>
      <p:pic>
        <p:nvPicPr>
          <p:cNvPr id="27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2066" y="3345873"/>
            <a:ext cx="132588" cy="185453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3871615" y="2320975"/>
            <a:ext cx="1400770" cy="972294"/>
          </a:xfrm>
          <a:prstGeom prst="roundRect">
            <a:avLst>
              <a:gd name="adj" fmla="val 8882"/>
            </a:avLst>
          </a:prstGeom>
          <a:solidFill>
            <a:srgbClr val="243557"/>
          </a:solidFill>
          <a:ln w="9525">
            <a:solidFill>
              <a:srgbClr val="C5A55A">
                <a:alpha val="18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74166" y="2423526"/>
            <a:ext cx="132588" cy="132588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3981450" y="2578001"/>
            <a:ext cx="1204722" cy="273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25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Nonviolent Resistance &amp; Leadership</a:t>
            </a:r>
            <a:endParaRPr lang="en-US" sz="820" dirty="0"/>
          </a:p>
        </p:txBody>
      </p:sp>
      <p:sp>
        <p:nvSpPr>
          <p:cNvPr id="31" name="Text 24"/>
          <p:cNvSpPr/>
          <p:nvPr/>
        </p:nvSpPr>
        <p:spPr>
          <a:xfrm>
            <a:off x="3981450" y="2895600"/>
            <a:ext cx="1181100" cy="310878"/>
          </a:xfrm>
          <a:prstGeom prst="roundRect">
            <a:avLst>
              <a:gd name="adj" fmla="val 13890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150604" tIns="29210" rIns="57150" bIns="29210" rtlCol="0" anchor="ctr"/>
          <a:lstStyle/>
          <a:p>
            <a:pPr algn="l" indent="0" marL="0">
              <a:buNone/>
            </a:pPr>
            <a:r>
              <a:rPr lang="en-US" sz="68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Paired passage comparison</a:t>
            </a:r>
            <a:endParaRPr lang="en-US" sz="680" dirty="0"/>
          </a:p>
        </p:txBody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10778" y="2972304"/>
            <a:ext cx="132588" cy="148267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4565005" y="3293269"/>
            <a:ext cx="13841" cy="17145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26"/>
          <p:cNvSpPr/>
          <p:nvPr/>
        </p:nvSpPr>
        <p:spPr>
          <a:xfrm>
            <a:off x="4385965" y="3464719"/>
            <a:ext cx="372070" cy="409277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101600" dist="50800" dir="16200000">
              <a:srgbClr val="c5a55a">
                <a:alpha val="25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12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3</a:t>
            </a:r>
            <a:endParaRPr lang="en-US" sz="1240" dirty="0"/>
          </a:p>
        </p:txBody>
      </p:sp>
      <p:sp>
        <p:nvSpPr>
          <p:cNvPr id="35" name="Text 27"/>
          <p:cNvSpPr/>
          <p:nvPr/>
        </p:nvSpPr>
        <p:spPr>
          <a:xfrm>
            <a:off x="5978872" y="2299841"/>
            <a:ext cx="372070" cy="409277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101600" dist="50800" dir="16200000">
              <a:srgbClr val="c5a55a">
                <a:alpha val="25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12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4</a:t>
            </a:r>
            <a:endParaRPr lang="en-US" sz="1240" dirty="0"/>
          </a:p>
        </p:txBody>
      </p:sp>
      <p:sp>
        <p:nvSpPr>
          <p:cNvPr id="36" name="Text 28"/>
          <p:cNvSpPr/>
          <p:nvPr/>
        </p:nvSpPr>
        <p:spPr>
          <a:xfrm>
            <a:off x="6157913" y="2671911"/>
            <a:ext cx="13841" cy="17145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7" name="Text 29"/>
          <p:cNvSpPr/>
          <p:nvPr/>
        </p:nvSpPr>
        <p:spPr>
          <a:xfrm>
            <a:off x="5464522" y="2843361"/>
            <a:ext cx="1400770" cy="842070"/>
          </a:xfrm>
          <a:prstGeom prst="roundRect">
            <a:avLst>
              <a:gd name="adj" fmla="val 10256"/>
            </a:avLst>
          </a:prstGeom>
          <a:solidFill>
            <a:srgbClr val="243557"/>
          </a:solidFill>
          <a:ln w="9525">
            <a:solidFill>
              <a:srgbClr val="C5A55A">
                <a:alpha val="18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8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67074" y="2945913"/>
            <a:ext cx="132588" cy="132588"/>
          </a:xfrm>
          <a:prstGeom prst="rect">
            <a:avLst/>
          </a:prstGeom>
        </p:spPr>
      </p:pic>
      <p:sp>
        <p:nvSpPr>
          <p:cNvPr id="39" name="Text 30"/>
          <p:cNvSpPr/>
          <p:nvPr/>
        </p:nvSpPr>
        <p:spPr>
          <a:xfrm>
            <a:off x="5574357" y="3100388"/>
            <a:ext cx="1299210" cy="130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25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Expanding Rights</a:t>
            </a:r>
            <a:endParaRPr lang="en-US" sz="820" dirty="0"/>
          </a:p>
        </p:txBody>
      </p:sp>
      <p:sp>
        <p:nvSpPr>
          <p:cNvPr id="40" name="Text 31"/>
          <p:cNvSpPr/>
          <p:nvPr/>
        </p:nvSpPr>
        <p:spPr>
          <a:xfrm>
            <a:off x="5574357" y="3287762"/>
            <a:ext cx="1181100" cy="310878"/>
          </a:xfrm>
          <a:prstGeom prst="roundRect">
            <a:avLst>
              <a:gd name="adj" fmla="val 13890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147925" tIns="29210" rIns="57150" bIns="29210" rtlCol="0" anchor="ctr"/>
          <a:lstStyle/>
          <a:p>
            <a:pPr algn="l" indent="0" marL="0">
              <a:buNone/>
            </a:pPr>
            <a:r>
              <a:rPr lang="en-US" sz="68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Rhetoric &amp; data interpretation</a:t>
            </a:r>
            <a:endParaRPr lang="en-US" sz="680" dirty="0"/>
          </a:p>
        </p:txBody>
      </p:sp>
      <p:pic>
        <p:nvPicPr>
          <p:cNvPr id="41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02346" y="3360869"/>
            <a:ext cx="132588" cy="155460"/>
          </a:xfrm>
          <a:prstGeom prst="rect">
            <a:avLst/>
          </a:prstGeom>
        </p:spPr>
      </p:pic>
      <p:sp>
        <p:nvSpPr>
          <p:cNvPr id="42" name="Text 32"/>
          <p:cNvSpPr/>
          <p:nvPr/>
        </p:nvSpPr>
        <p:spPr>
          <a:xfrm>
            <a:off x="7057430" y="2320975"/>
            <a:ext cx="1400770" cy="972294"/>
          </a:xfrm>
          <a:prstGeom prst="roundRect">
            <a:avLst>
              <a:gd name="adj" fmla="val 8882"/>
            </a:avLst>
          </a:prstGeom>
          <a:solidFill>
            <a:srgbClr val="243557"/>
          </a:solidFill>
          <a:ln w="9525">
            <a:solidFill>
              <a:srgbClr val="C5A55A">
                <a:alpha val="18000"/>
              </a:srgbClr>
            </a:solidFill>
          </a:ln>
          <a:effectLst>
            <a:outerShdw sx="100000" sy="100000" kx="0" ky="0" algn="bl" rotWithShape="0" blurRad="143510" dist="29210" dir="5400000">
              <a:srgbClr val="000000">
                <a:alpha val="25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43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59981" y="2423526"/>
            <a:ext cx="132588" cy="132588"/>
          </a:xfrm>
          <a:prstGeom prst="rect">
            <a:avLst/>
          </a:prstGeom>
        </p:spPr>
      </p:pic>
      <p:sp>
        <p:nvSpPr>
          <p:cNvPr id="44" name="Text 33"/>
          <p:cNvSpPr/>
          <p:nvPr/>
        </p:nvSpPr>
        <p:spPr>
          <a:xfrm>
            <a:off x="7167265" y="2578001"/>
            <a:ext cx="1204722" cy="273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25"/>
              </a:lnSpc>
              <a:buNone/>
            </a:pPr>
            <a:r>
              <a:rPr lang="en-US" sz="82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Modern Righteousness in Action</a:t>
            </a:r>
            <a:endParaRPr lang="en-US" sz="820" dirty="0"/>
          </a:p>
        </p:txBody>
      </p:sp>
      <p:sp>
        <p:nvSpPr>
          <p:cNvPr id="45" name="Text 34"/>
          <p:cNvSpPr/>
          <p:nvPr/>
        </p:nvSpPr>
        <p:spPr>
          <a:xfrm>
            <a:off x="7167265" y="2895600"/>
            <a:ext cx="1181100" cy="310878"/>
          </a:xfrm>
          <a:prstGeom prst="roundRect">
            <a:avLst>
              <a:gd name="adj" fmla="val 13890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132596" tIns="29210" rIns="57150" bIns="29210" rtlCol="0" anchor="ctr"/>
          <a:lstStyle/>
          <a:p>
            <a:pPr algn="l" indent="0" marL="0">
              <a:buNone/>
            </a:pPr>
            <a:r>
              <a:rPr lang="en-US" sz="68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synthesis &amp; argumentative writing</a:t>
            </a:r>
            <a:endParaRPr lang="en-US" sz="680" dirty="0"/>
          </a:p>
        </p:txBody>
      </p:sp>
      <p:pic>
        <p:nvPicPr>
          <p:cNvPr id="46" name="Image 9" descr="preencoded.png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87589" y="2938833"/>
            <a:ext cx="132588" cy="215208"/>
          </a:xfrm>
          <a:prstGeom prst="rect">
            <a:avLst/>
          </a:prstGeom>
        </p:spPr>
      </p:pic>
      <p:sp>
        <p:nvSpPr>
          <p:cNvPr id="47" name="Text 35"/>
          <p:cNvSpPr/>
          <p:nvPr/>
        </p:nvSpPr>
        <p:spPr>
          <a:xfrm>
            <a:off x="7750820" y="3293269"/>
            <a:ext cx="13841" cy="17145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8" name="Text 36"/>
          <p:cNvSpPr/>
          <p:nvPr/>
        </p:nvSpPr>
        <p:spPr>
          <a:xfrm>
            <a:off x="7571780" y="3464719"/>
            <a:ext cx="372070" cy="409277"/>
          </a:xfrm>
          <a:prstGeom prst="ellipse">
            <a:avLst/>
          </a:prstGeom>
          <a:solidFill>
            <a:srgbClr val="C5A55A"/>
          </a:solidFill>
          <a:ln/>
          <a:effectLst>
            <a:outerShdw sx="100000" sy="100000" kx="0" ky="0" algn="bl" rotWithShape="0" blurRad="101600" dist="50800" dir="16200000">
              <a:srgbClr val="c5a55a">
                <a:alpha val="25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1240" b="1" dirty="0">
                <a:solidFill>
                  <a:srgbClr val="1B2A4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5</a:t>
            </a:r>
            <a:endParaRPr lang="en-US" sz="1240" dirty="0"/>
          </a:p>
        </p:txBody>
      </p:sp>
      <p:pic>
        <p:nvPicPr>
          <p:cNvPr id="49" name="Image 10" descr="preencoded.png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00073" y="2959159"/>
            <a:ext cx="158445" cy="1325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B2A4A">
                  <a:alpha val="97000"/>
                </a:srgbClr>
              </a:gs>
              <a:gs pos="38000">
                <a:srgbClr val="1B2A4A">
                  <a:alpha val="92000"/>
                </a:srgbClr>
              </a:gs>
              <a:gs pos="65000">
                <a:srgbClr val="1B2A4A">
                  <a:alpha val="60000"/>
                </a:srgbClr>
              </a:gs>
              <a:gs pos="100000">
                <a:srgbClr val="1B2A4A">
                  <a:alpha val="3500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B2A4A">
                  <a:alpha val="95000"/>
                </a:srgbClr>
              </a:gs>
              <a:gs pos="35000">
                <a:srgbClr val="1B2A4A">
                  <a:alpha val="40000"/>
                </a:srgbClr>
              </a:gs>
              <a:gs pos="60000">
                <a:srgbClr val="000000">
                  <a:alpha val="0"/>
                </a:srgbClr>
              </a:gs>
            </a:gsLst>
            <a:lin ang="162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B2A4A">
                  <a:alpha val="70000"/>
                </a:srgbClr>
              </a:gs>
              <a:gs pos="25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0" y="0"/>
            <a:ext cx="43160" cy="514350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6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514350" y="1290042"/>
            <a:ext cx="739378" cy="247858"/>
          </a:xfrm>
          <a:prstGeom prst="roundRect">
            <a:avLst>
              <a:gd name="adj" fmla="val 11785"/>
            </a:avLst>
          </a:prstGeom>
          <a:solidFill>
            <a:srgbClr val="C5A55A"/>
          </a:solidFill>
          <a:ln/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1</a:t>
            </a:r>
            <a:endParaRPr lang="en-US" sz="73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060" y="1336411"/>
            <a:ext cx="132588" cy="13258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14350" y="1715988"/>
            <a:ext cx="5101245" cy="898550"/>
          </a:xfrm>
          <a:prstGeom prst="rect">
            <a:avLst/>
          </a:prstGeom>
          <a:noFill/>
          <a:ln/>
          <a:effectLst>
            <a:outerShdw sx="100000" sy="100000" kx="0" ky="0" algn="bl" rotWithShape="0" blurRad="143510" dist="13970" dir="5400000">
              <a:srgbClr val="000000">
                <a:alpha val="50000"/>
              </a:srgbClr>
            </a:outerShdw>
          </a:effectLst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0"/>
              </a:lnSpc>
              <a:spcAft>
                <a:spcPts val="1130"/>
              </a:spcAft>
              <a:buNone/>
            </a:pPr>
            <a:r>
              <a:rPr lang="en-US" sz="293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Foundations of Righteousness</a:t>
            </a:r>
            <a:br/>
            <a:pPr algn="l" indent="0" marL="0">
              <a:lnSpc>
                <a:spcPts val="3370"/>
              </a:lnSpc>
              <a:spcAft>
                <a:spcPts val="1130"/>
              </a:spcAft>
              <a:buNone/>
            </a:pPr>
            <a:r>
              <a:rPr lang="en-US" sz="293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&amp; the Magna Carta</a:t>
            </a:r>
            <a:endParaRPr lang="en-US" sz="2930" dirty="0"/>
          </a:p>
        </p:txBody>
      </p:sp>
      <p:sp>
        <p:nvSpPr>
          <p:cNvPr id="10" name="Text 6"/>
          <p:cNvSpPr/>
          <p:nvPr/>
        </p:nvSpPr>
        <p:spPr>
          <a:xfrm>
            <a:off x="514350" y="2715220"/>
            <a:ext cx="57150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7"/>
          <p:cNvSpPr/>
          <p:nvPr/>
        </p:nvSpPr>
        <p:spPr>
          <a:xfrm>
            <a:off x="514350" y="2908250"/>
            <a:ext cx="4226850" cy="4519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95"/>
              </a:lnSpc>
              <a:spcAft>
                <a:spcPts val="2250"/>
              </a:spcAft>
              <a:buNone/>
            </a:pPr>
            <a:r>
              <a:rPr lang="en-US" sz="113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Focus: Analyzing Founding Documents &amp; Vocabulary in Context</a:t>
            </a:r>
            <a:endParaRPr lang="en-US" sz="1130" dirty="0"/>
          </a:p>
        </p:txBody>
      </p:sp>
      <p:sp>
        <p:nvSpPr>
          <p:cNvPr id="12" name="Text 8"/>
          <p:cNvSpPr/>
          <p:nvPr/>
        </p:nvSpPr>
        <p:spPr>
          <a:xfrm>
            <a:off x="514350" y="3624411"/>
            <a:ext cx="1500039" cy="251787"/>
          </a:xfrm>
          <a:prstGeom prst="roundRect">
            <a:avLst>
              <a:gd name="adj" fmla="val 5699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4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Reading</a:t>
            </a:r>
            <a:endParaRPr lang="en-US" sz="73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470" y="3672492"/>
            <a:ext cx="132588" cy="13258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2100709" y="3624411"/>
            <a:ext cx="1384250" cy="251787"/>
          </a:xfrm>
          <a:prstGeom prst="roundRect">
            <a:avLst>
              <a:gd name="adj" fmla="val 5699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4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Command of Evidence</a:t>
            </a:r>
            <a:endParaRPr lang="en-US" sz="730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1829" y="3672492"/>
            <a:ext cx="132588" cy="13258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571280" y="3624411"/>
            <a:ext cx="1361182" cy="251787"/>
          </a:xfrm>
          <a:prstGeom prst="roundRect">
            <a:avLst>
              <a:gd name="adj" fmla="val 56997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4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&amp; Reasoning</a:t>
            </a:r>
            <a:endParaRPr lang="en-US" sz="730" dirty="0"/>
          </a:p>
        </p:txBody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2400" y="3672492"/>
            <a:ext cx="132588" cy="13258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43886" y="4754910"/>
            <a:ext cx="491788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AD 1215</a:t>
            </a:r>
            <a:endParaRPr lang="en-US" sz="840" dirty="0"/>
          </a:p>
        </p:txBody>
      </p:sp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10">
            <a:alphaModFix amt="3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4428" y="4768536"/>
            <a:ext cx="2522661" cy="132588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7740551" y="4754910"/>
            <a:ext cx="1166604" cy="15999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260"/>
              </a:lnSpc>
              <a:buNone/>
            </a:pPr>
            <a:r>
              <a:rPr lang="en-US" sz="840" dirty="0">
                <a:solidFill>
                  <a:srgbClr val="A8B4C8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Runnymede, England</a:t>
            </a:r>
            <a:endParaRPr lang="en-US" sz="8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2070" y="285750"/>
            <a:ext cx="538311" cy="227558"/>
          </a:xfrm>
          <a:prstGeom prst="roundRect">
            <a:avLst>
              <a:gd name="adj" fmla="val 63065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1</a:t>
            </a:r>
            <a:endParaRPr lang="en-US" sz="680" dirty="0"/>
          </a:p>
        </p:txBody>
      </p:sp>
      <p:sp>
        <p:nvSpPr>
          <p:cNvPr id="3" name="Text 1"/>
          <p:cNvSpPr/>
          <p:nvPr/>
        </p:nvSpPr>
        <p:spPr>
          <a:xfrm>
            <a:off x="372070" y="549771"/>
            <a:ext cx="8987850" cy="296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35"/>
              </a:lnSpc>
              <a:spcBef>
                <a:spcPts val="450"/>
              </a:spcBef>
              <a:spcAft>
                <a:spcPts val="230"/>
              </a:spcAft>
              <a:buNone/>
            </a:pPr>
            <a:r>
              <a:rPr lang="en-US" sz="2030" b="1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Analyzing the Magna Carta — SAT Style</a:t>
            </a:r>
            <a:endParaRPr lang="en-US" sz="2030" dirty="0"/>
          </a:p>
        </p:txBody>
      </p:sp>
      <p:sp>
        <p:nvSpPr>
          <p:cNvPr id="4" name="Text 2"/>
          <p:cNvSpPr/>
          <p:nvPr/>
        </p:nvSpPr>
        <p:spPr>
          <a:xfrm>
            <a:off x="372070" y="875258"/>
            <a:ext cx="57150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72070" y="1068288"/>
            <a:ext cx="4114205" cy="3785741"/>
          </a:xfrm>
          <a:prstGeom prst="roundRect">
            <a:avLst>
              <a:gd name="adj" fmla="val 2281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96813" y="1268909"/>
            <a:ext cx="1283003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spc="14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HISTORY CONTENT</a:t>
            </a:r>
            <a:endParaRPr lang="en-US" sz="73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5298" y="1272117"/>
            <a:ext cx="132588" cy="13258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43520" y="1557635"/>
            <a:ext cx="35421" cy="35421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636091" y="1508224"/>
            <a:ext cx="3752308" cy="3172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Magna Carta (1215) established that rulers must follow the law — a revolutionary act of limiting power.</a:t>
            </a:r>
            <a:endParaRPr lang="en-US" sz="820" dirty="0"/>
          </a:p>
        </p:txBody>
      </p:sp>
      <p:sp>
        <p:nvSpPr>
          <p:cNvPr id="10" name="Text 7"/>
          <p:cNvSpPr/>
          <p:nvPr/>
        </p:nvSpPr>
        <p:spPr>
          <a:xfrm>
            <a:off x="543520" y="1909167"/>
            <a:ext cx="35421" cy="35421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636091" y="1859756"/>
            <a:ext cx="3752308" cy="3172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explore the museum exhibit and analyze how this document planted the seeds of constitutional rights.</a:t>
            </a:r>
            <a:endParaRPr lang="en-US" sz="820" dirty="0"/>
          </a:p>
        </p:txBody>
      </p:sp>
      <p:sp>
        <p:nvSpPr>
          <p:cNvPr id="12" name="Text 9"/>
          <p:cNvSpPr/>
          <p:nvPr/>
        </p:nvSpPr>
        <p:spPr>
          <a:xfrm>
            <a:off x="543520" y="2260699"/>
            <a:ext cx="35421" cy="35421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636091" y="2211288"/>
            <a:ext cx="3752308" cy="3172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Activity: Create a Modern Magna Carta — what rights would students enshrine today?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543520" y="2612231"/>
            <a:ext cx="35421" cy="35421"/>
          </a:xfrm>
          <a:prstGeom prst="ellipse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636091" y="2562820"/>
            <a:ext cx="2970371" cy="15106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9"/>
              </a:lnSpc>
              <a:buNone/>
            </a:pPr>
            <a:r>
              <a:rPr lang="en-US" sz="82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Discussion: How is limiting power an act of righteousness?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543520" y="2863602"/>
            <a:ext cx="3771305" cy="1832967"/>
          </a:xfrm>
          <a:prstGeom prst="roundRect">
            <a:avLst>
              <a:gd name="adj" fmla="val 3118"/>
            </a:avLst>
          </a:prstGeom>
          <a:noFill/>
          <a:ln w="9525">
            <a:solidFill>
              <a:srgbClr val="C5A55A">
                <a:alpha val="2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553045" y="2873127"/>
            <a:ext cx="3752255" cy="1813917"/>
          </a:xfrm>
          <a:prstGeom prst="roundRect">
            <a:avLst>
              <a:gd name="adj" fmla="val 3151"/>
            </a:avLst>
          </a:prstGeom>
        </p:spPr>
      </p:pic>
      <p:sp>
        <p:nvSpPr>
          <p:cNvPr id="18" name="Text 14"/>
          <p:cNvSpPr/>
          <p:nvPr/>
        </p:nvSpPr>
        <p:spPr>
          <a:xfrm>
            <a:off x="478000" y="4482703"/>
            <a:ext cx="3827300" cy="204341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1B2A4A">
                  <a:alpha val="92000"/>
                </a:srgbClr>
              </a:gs>
            </a:gsLst>
            <a:lin ang="5400000" scaled="1"/>
          </a:gradFill>
          <a:ln/>
        </p:spPr>
        <p:txBody>
          <a:bodyPr wrap="none" lIns="86360" tIns="43180" rIns="86360" bIns="43180" rtlCol="0" anchor="t"/>
          <a:lstStyle/>
          <a:p>
            <a:pPr algn="r" indent="0" marL="0">
              <a:buNone/>
            </a:pPr>
            <a:r>
              <a:rPr lang="en-US" sz="62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Magna Carta, 1215</a:t>
            </a:r>
            <a:endParaRPr lang="en-US" sz="620" dirty="0"/>
          </a:p>
        </p:txBody>
      </p:sp>
      <p:sp>
        <p:nvSpPr>
          <p:cNvPr id="19" name="Text 15"/>
          <p:cNvSpPr/>
          <p:nvPr/>
        </p:nvSpPr>
        <p:spPr>
          <a:xfrm>
            <a:off x="4657725" y="1068288"/>
            <a:ext cx="4114205" cy="3785741"/>
          </a:xfrm>
          <a:prstGeom prst="roundRect">
            <a:avLst>
              <a:gd name="adj" fmla="val 2281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6"/>
          <p:cNvSpPr/>
          <p:nvPr/>
        </p:nvSpPr>
        <p:spPr>
          <a:xfrm>
            <a:off x="4982468" y="1268909"/>
            <a:ext cx="1341775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b="1" spc="140" kern="0" dirty="0">
                <a:solidFill>
                  <a:srgbClr val="5A8EC5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SAT SKILL BUILDER</a:t>
            </a:r>
            <a:endParaRPr lang="en-US" sz="730" dirty="0"/>
          </a:p>
        </p:txBody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0952" y="1272117"/>
            <a:ext cx="132588" cy="132588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4829175" y="1508224"/>
            <a:ext cx="3771305" cy="476128"/>
          </a:xfrm>
          <a:prstGeom prst="roundRect">
            <a:avLst>
              <a:gd name="adj" fmla="val 12003"/>
            </a:avLst>
          </a:prstGeom>
          <a:solidFill>
            <a:srgbClr val="5A8EC5">
              <a:alpha val="8000"/>
            </a:srgbClr>
          </a:solidFill>
          <a:ln/>
        </p:spPr>
        <p:txBody>
          <a:bodyPr wrap="none" lIns="100330" tIns="86360" rIns="100330" bIns="86360" rtlCol="0" anchor="t"/>
          <a:lstStyle/>
          <a:p>
            <a:pPr algn="l" indent="0" marL="0">
              <a:buNone/>
            </a:pPr>
            <a:r>
              <a:rPr lang="en-US" sz="76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read an </a:t>
            </a:r>
            <a:pPr algn="l" indent="0" marL="0">
              <a:buNone/>
            </a:pPr>
            <a:r>
              <a:rPr lang="en-US" sz="76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original passage</a:t>
            </a:r>
            <a:pPr algn="l" indent="0" marL="0">
              <a:buNone/>
            </a:pPr>
            <a:r>
              <a:rPr lang="en-US" sz="76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about justice in medieval society, then answer SAT-style multiple-choice questions testing key skills:</a:t>
            </a:r>
            <a:endParaRPr lang="en-US" sz="760" dirty="0"/>
          </a:p>
        </p:txBody>
      </p:sp>
      <p:sp>
        <p:nvSpPr>
          <p:cNvPr id="23" name="Text 18"/>
          <p:cNvSpPr/>
          <p:nvPr/>
        </p:nvSpPr>
        <p:spPr>
          <a:xfrm>
            <a:off x="4829175" y="1508224"/>
            <a:ext cx="19050" cy="462260"/>
          </a:xfrm>
          <a:custGeom>
            <a:avLst/>
            <a:gdLst/>
            <a:ahLst/>
            <a:cxnLst/>
            <a:rect l="l" t="t" r="r" b="b"/>
            <a:pathLst>
              <a:path w="19050" h="462260">
                <a:moveTo>
                  <a:pt x="0" y="57150"/>
                </a:moveTo>
                <a:lnTo>
                  <a:pt x="2381" y="40825"/>
                </a:lnTo>
                <a:lnTo>
                  <a:pt x="4763" y="34310"/>
                </a:lnTo>
                <a:lnTo>
                  <a:pt x="7144" y="29482"/>
                </a:lnTo>
                <a:lnTo>
                  <a:pt x="9525" y="25559"/>
                </a:lnTo>
                <a:lnTo>
                  <a:pt x="11906" y="22234"/>
                </a:lnTo>
                <a:lnTo>
                  <a:pt x="14288" y="19349"/>
                </a:lnTo>
                <a:lnTo>
                  <a:pt x="16669" y="16809"/>
                </a:lnTo>
                <a:lnTo>
                  <a:pt x="19050" y="14553"/>
                </a:lnTo>
                <a:lnTo>
                  <a:pt x="19050" y="447707"/>
                </a:lnTo>
                <a:lnTo>
                  <a:pt x="16669" y="445451"/>
                </a:lnTo>
                <a:lnTo>
                  <a:pt x="14288" y="442911"/>
                </a:lnTo>
                <a:lnTo>
                  <a:pt x="11906" y="440026"/>
                </a:lnTo>
                <a:lnTo>
                  <a:pt x="9525" y="436701"/>
                </a:lnTo>
                <a:lnTo>
                  <a:pt x="7144" y="432778"/>
                </a:lnTo>
                <a:lnTo>
                  <a:pt x="4763" y="427950"/>
                </a:lnTo>
                <a:lnTo>
                  <a:pt x="2381" y="421435"/>
                </a:lnTo>
                <a:lnTo>
                  <a:pt x="0" y="405110"/>
                </a:lnTo>
                <a:close/>
              </a:path>
            </a:pathLst>
          </a:custGeom>
          <a:solidFill>
            <a:srgbClr val="5A8EC5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19"/>
          <p:cNvSpPr/>
          <p:nvPr/>
        </p:nvSpPr>
        <p:spPr>
          <a:xfrm>
            <a:off x="4858345" y="2083147"/>
            <a:ext cx="114300" cy="114300"/>
          </a:xfrm>
          <a:prstGeom prst="ellipse">
            <a:avLst/>
          </a:prstGeom>
          <a:noFill/>
          <a:ln w="9525">
            <a:solidFill>
              <a:srgbClr val="5A8EC5"/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5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9201" y="2074003"/>
            <a:ext cx="132588" cy="132588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5022056" y="2070795"/>
            <a:ext cx="2326332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 Idea — What is the passage mainly about?</a:t>
            </a:r>
            <a:endParaRPr lang="en-US" sz="730" dirty="0"/>
          </a:p>
        </p:txBody>
      </p:sp>
      <p:sp>
        <p:nvSpPr>
          <p:cNvPr id="27" name="Text 21"/>
          <p:cNvSpPr/>
          <p:nvPr/>
        </p:nvSpPr>
        <p:spPr>
          <a:xfrm>
            <a:off x="4858345" y="2257574"/>
            <a:ext cx="114300" cy="114300"/>
          </a:xfrm>
          <a:prstGeom prst="ellipse">
            <a:avLst/>
          </a:prstGeom>
          <a:noFill/>
          <a:ln w="9525">
            <a:solidFill>
              <a:srgbClr val="5A8EC5"/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9201" y="2248430"/>
            <a:ext cx="132588" cy="132588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5022056" y="2245221"/>
            <a:ext cx="2603659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Evidence — Which lines best support your answer?</a:t>
            </a:r>
            <a:endParaRPr lang="en-US" sz="730" dirty="0"/>
          </a:p>
        </p:txBody>
      </p:sp>
      <p:sp>
        <p:nvSpPr>
          <p:cNvPr id="30" name="Text 23"/>
          <p:cNvSpPr/>
          <p:nvPr/>
        </p:nvSpPr>
        <p:spPr>
          <a:xfrm>
            <a:off x="4858345" y="2432000"/>
            <a:ext cx="114300" cy="114300"/>
          </a:xfrm>
          <a:prstGeom prst="ellipse">
            <a:avLst/>
          </a:prstGeom>
          <a:noFill/>
          <a:ln w="9525">
            <a:solidFill>
              <a:srgbClr val="5A8EC5"/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49201" y="2422856"/>
            <a:ext cx="132588" cy="13258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5022056" y="2419648"/>
            <a:ext cx="2703359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Vocabulary in Context — What does the word mean here?</a:t>
            </a:r>
            <a:endParaRPr lang="en-US" sz="730" dirty="0"/>
          </a:p>
        </p:txBody>
      </p:sp>
      <p:sp>
        <p:nvSpPr>
          <p:cNvPr id="33" name="Text 25"/>
          <p:cNvSpPr/>
          <p:nvPr/>
        </p:nvSpPr>
        <p:spPr>
          <a:xfrm>
            <a:off x="4858345" y="2606427"/>
            <a:ext cx="114300" cy="114300"/>
          </a:xfrm>
          <a:prstGeom prst="ellipse">
            <a:avLst/>
          </a:prstGeom>
          <a:noFill/>
          <a:ln w="9525">
            <a:solidFill>
              <a:srgbClr val="5A8EC5"/>
            </a:solidFill>
          </a:ln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4" name="Image 6" descr="preencoded.png">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49201" y="2597283"/>
            <a:ext cx="132588" cy="132588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5022056" y="2594074"/>
            <a:ext cx="2814518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95"/>
              </a:lnSpc>
              <a:buNone/>
            </a:pPr>
            <a:r>
              <a:rPr lang="en-US" sz="7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Author's Purpose — Why does the author include this detail?</a:t>
            </a:r>
            <a:endParaRPr lang="en-US" sz="730" dirty="0"/>
          </a:p>
        </p:txBody>
      </p:sp>
      <p:sp>
        <p:nvSpPr>
          <p:cNvPr id="36" name="Text 27"/>
          <p:cNvSpPr/>
          <p:nvPr/>
        </p:nvSpPr>
        <p:spPr>
          <a:xfrm>
            <a:off x="4829175" y="2896642"/>
            <a:ext cx="3771305" cy="7590"/>
          </a:xfrm>
          <a:prstGeom prst="rect">
            <a:avLst/>
          </a:prstGeom>
          <a:solidFill>
            <a:srgbClr val="A8B4C8">
              <a:alpha val="15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37" name="Image 7" descr="preencoded.png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05744" y="3013406"/>
            <a:ext cx="132588" cy="132588"/>
          </a:xfrm>
          <a:prstGeom prst="rect">
            <a:avLst/>
          </a:prstGeom>
        </p:spPr>
      </p:pic>
      <p:sp>
        <p:nvSpPr>
          <p:cNvPr id="38" name="Text 28"/>
          <p:cNvSpPr/>
          <p:nvPr/>
        </p:nvSpPr>
        <p:spPr>
          <a:xfrm>
            <a:off x="4972050" y="3004542"/>
            <a:ext cx="1966823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dirty="0">
                <a:solidFill>
                  <a:srgbClr val="5A8EC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Vocabulary-in-Context Questions</a:t>
            </a:r>
            <a:endParaRPr lang="en-US" sz="790" dirty="0"/>
          </a:p>
        </p:txBody>
      </p:sp>
      <p:sp>
        <p:nvSpPr>
          <p:cNvPr id="39" name="Text 29"/>
          <p:cNvSpPr/>
          <p:nvPr/>
        </p:nvSpPr>
        <p:spPr>
          <a:xfrm>
            <a:off x="4829175" y="3225998"/>
            <a:ext cx="462111" cy="214952"/>
          </a:xfrm>
          <a:prstGeom prst="roundRect">
            <a:avLst>
              <a:gd name="adj" fmla="val 20088"/>
            </a:avLst>
          </a:prstGeom>
          <a:solidFill>
            <a:srgbClr val="5A8EC5">
              <a:alpha val="15000"/>
            </a:srgbClr>
          </a:solidFill>
          <a:ln w="9525">
            <a:solidFill>
              <a:srgbClr val="5A8EC5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B8D0E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integrity</a:t>
            </a:r>
            <a:endParaRPr lang="en-US" sz="700" dirty="0"/>
          </a:p>
        </p:txBody>
      </p:sp>
      <p:sp>
        <p:nvSpPr>
          <p:cNvPr id="40" name="Text 30"/>
          <p:cNvSpPr/>
          <p:nvPr/>
        </p:nvSpPr>
        <p:spPr>
          <a:xfrm>
            <a:off x="5334446" y="3225998"/>
            <a:ext cx="531168" cy="214952"/>
          </a:xfrm>
          <a:prstGeom prst="roundRect">
            <a:avLst>
              <a:gd name="adj" fmla="val 20088"/>
            </a:avLst>
          </a:prstGeom>
          <a:solidFill>
            <a:srgbClr val="5A8EC5">
              <a:alpha val="15000"/>
            </a:srgbClr>
          </a:solidFill>
          <a:ln w="9525">
            <a:solidFill>
              <a:srgbClr val="5A8EC5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B8D0E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conviction</a:t>
            </a:r>
            <a:endParaRPr lang="en-US" sz="700" dirty="0"/>
          </a:p>
        </p:txBody>
      </p:sp>
      <p:sp>
        <p:nvSpPr>
          <p:cNvPr id="41" name="Text 31"/>
          <p:cNvSpPr/>
          <p:nvPr/>
        </p:nvSpPr>
        <p:spPr>
          <a:xfrm>
            <a:off x="5908774" y="3225998"/>
            <a:ext cx="481757" cy="214952"/>
          </a:xfrm>
          <a:prstGeom prst="roundRect">
            <a:avLst>
              <a:gd name="adj" fmla="val 20088"/>
            </a:avLst>
          </a:prstGeom>
          <a:solidFill>
            <a:srgbClr val="5A8EC5">
              <a:alpha val="15000"/>
            </a:srgbClr>
          </a:solidFill>
          <a:ln w="9525">
            <a:solidFill>
              <a:srgbClr val="5A8EC5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B8D0E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advocate</a:t>
            </a:r>
            <a:endParaRPr lang="en-US" sz="700" dirty="0"/>
          </a:p>
        </p:txBody>
      </p:sp>
      <p:sp>
        <p:nvSpPr>
          <p:cNvPr id="42" name="Text 32"/>
          <p:cNvSpPr/>
          <p:nvPr/>
        </p:nvSpPr>
        <p:spPr>
          <a:xfrm>
            <a:off x="6433691" y="3225998"/>
            <a:ext cx="444103" cy="214952"/>
          </a:xfrm>
          <a:prstGeom prst="roundRect">
            <a:avLst>
              <a:gd name="adj" fmla="val 20088"/>
            </a:avLst>
          </a:prstGeom>
          <a:solidFill>
            <a:srgbClr val="5A8EC5">
              <a:alpha val="15000"/>
            </a:srgbClr>
          </a:solidFill>
          <a:ln w="9525">
            <a:solidFill>
              <a:srgbClr val="5A8EC5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B8D0E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resolute</a:t>
            </a:r>
            <a:endParaRPr lang="en-US" sz="700" dirty="0"/>
          </a:p>
        </p:txBody>
      </p:sp>
      <p:sp>
        <p:nvSpPr>
          <p:cNvPr id="43" name="Text 33"/>
          <p:cNvSpPr/>
          <p:nvPr/>
        </p:nvSpPr>
        <p:spPr>
          <a:xfrm>
            <a:off x="6920954" y="3225998"/>
            <a:ext cx="467023" cy="214952"/>
          </a:xfrm>
          <a:prstGeom prst="roundRect">
            <a:avLst>
              <a:gd name="adj" fmla="val 20088"/>
            </a:avLst>
          </a:prstGeom>
          <a:solidFill>
            <a:srgbClr val="5A8EC5">
              <a:alpha val="15000"/>
            </a:srgbClr>
          </a:solidFill>
          <a:ln w="9525">
            <a:solidFill>
              <a:srgbClr val="5A8EC5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B8D0E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enshrine</a:t>
            </a:r>
            <a:endParaRPr lang="en-US" sz="700" dirty="0"/>
          </a:p>
        </p:txBody>
      </p:sp>
      <p:sp>
        <p:nvSpPr>
          <p:cNvPr id="44" name="Text 34"/>
          <p:cNvSpPr/>
          <p:nvPr/>
        </p:nvSpPr>
        <p:spPr>
          <a:xfrm>
            <a:off x="4829175" y="3492401"/>
            <a:ext cx="3846731" cy="253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952"/>
              </a:lnSpc>
              <a:spcBef>
                <a:spcPts val="560"/>
              </a:spcBef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determine meaning from context — the same skill tested in SAT Reading Section questions.</a:t>
            </a:r>
            <a:endParaRPr lang="en-US" sz="680" dirty="0"/>
          </a:p>
        </p:txBody>
      </p:sp>
      <p:sp>
        <p:nvSpPr>
          <p:cNvPr id="45" name="Text 35"/>
          <p:cNvSpPr/>
          <p:nvPr/>
        </p:nvSpPr>
        <p:spPr>
          <a:xfrm>
            <a:off x="4829175" y="4516338"/>
            <a:ext cx="1099989" cy="198254"/>
          </a:xfrm>
          <a:prstGeom prst="roundRect">
            <a:avLst>
              <a:gd name="adj" fmla="val 5060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Reading</a:t>
            </a:r>
            <a:endParaRPr lang="en-US" sz="620" dirty="0"/>
          </a:p>
        </p:txBody>
      </p:sp>
      <p:sp>
        <p:nvSpPr>
          <p:cNvPr id="46" name="Text 36"/>
          <p:cNvSpPr/>
          <p:nvPr/>
        </p:nvSpPr>
        <p:spPr>
          <a:xfrm>
            <a:off x="5986314" y="4516338"/>
            <a:ext cx="1008162" cy="198254"/>
          </a:xfrm>
          <a:prstGeom prst="roundRect">
            <a:avLst>
              <a:gd name="adj" fmla="val 5060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Command of Evidence</a:t>
            </a:r>
            <a:endParaRPr lang="en-US" sz="620" dirty="0"/>
          </a:p>
        </p:txBody>
      </p:sp>
      <p:sp>
        <p:nvSpPr>
          <p:cNvPr id="47" name="Text 37"/>
          <p:cNvSpPr/>
          <p:nvPr/>
        </p:nvSpPr>
        <p:spPr>
          <a:xfrm>
            <a:off x="7051625" y="4516338"/>
            <a:ext cx="986433" cy="198254"/>
          </a:xfrm>
          <a:prstGeom prst="roundRect">
            <a:avLst>
              <a:gd name="adj" fmla="val 50607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&amp; Reasoning</a:t>
            </a:r>
            <a:endParaRPr lang="en-US" sz="620" dirty="0"/>
          </a:p>
        </p:txBody>
      </p:sp>
      <p:sp>
        <p:nvSpPr>
          <p:cNvPr id="48" name="Text 38"/>
          <p:cNvSpPr/>
          <p:nvPr/>
        </p:nvSpPr>
        <p:spPr>
          <a:xfrm>
            <a:off x="0" y="5121920"/>
            <a:ext cx="9144000" cy="2158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50000">
                <a:srgbClr val="5A8EC5"/>
              </a:gs>
              <a:gs pos="100000">
                <a:srgbClr val="C5A55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9" name="Text 39"/>
          <p:cNvSpPr/>
          <p:nvPr/>
        </p:nvSpPr>
        <p:spPr>
          <a:xfrm>
            <a:off x="372070" y="1068288"/>
            <a:ext cx="4114209" cy="29170"/>
          </a:xfrm>
          <a:custGeom>
            <a:avLst/>
            <a:gdLst/>
            <a:ahLst/>
            <a:cxnLst/>
            <a:rect l="l" t="t" r="r" b="b"/>
            <a:pathLst>
              <a:path w="4114209" h="29170">
                <a:moveTo>
                  <a:pt x="86360" y="0"/>
                </a:moveTo>
                <a:lnTo>
                  <a:pt x="4027849" y="0"/>
                </a:lnTo>
                <a:lnTo>
                  <a:pt x="4052679" y="3646"/>
                </a:lnTo>
                <a:lnTo>
                  <a:pt x="4062583" y="7293"/>
                </a:lnTo>
                <a:lnTo>
                  <a:pt x="4069917" y="10939"/>
                </a:lnTo>
                <a:lnTo>
                  <a:pt x="4075875" y="14585"/>
                </a:lnTo>
                <a:lnTo>
                  <a:pt x="4080921" y="18231"/>
                </a:lnTo>
                <a:lnTo>
                  <a:pt x="4085296" y="21878"/>
                </a:lnTo>
                <a:lnTo>
                  <a:pt x="4089144" y="25524"/>
                </a:lnTo>
                <a:lnTo>
                  <a:pt x="4092559" y="29170"/>
                </a:lnTo>
                <a:lnTo>
                  <a:pt x="21650" y="29170"/>
                </a:lnTo>
                <a:lnTo>
                  <a:pt x="25065" y="25524"/>
                </a:lnTo>
                <a:lnTo>
                  <a:pt x="28914" y="21878"/>
                </a:lnTo>
                <a:lnTo>
                  <a:pt x="33289" y="18231"/>
                </a:lnTo>
                <a:lnTo>
                  <a:pt x="38335" y="14585"/>
                </a:lnTo>
                <a:lnTo>
                  <a:pt x="44292" y="10939"/>
                </a:lnTo>
                <a:lnTo>
                  <a:pt x="51627" y="7293"/>
                </a:lnTo>
                <a:lnTo>
                  <a:pt x="61531" y="3646"/>
                </a:lnTo>
                <a:close/>
              </a:path>
            </a:pathLst>
          </a:cu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0" name="Text 40"/>
          <p:cNvSpPr/>
          <p:nvPr/>
        </p:nvSpPr>
        <p:spPr>
          <a:xfrm>
            <a:off x="4657725" y="1068288"/>
            <a:ext cx="4114209" cy="29170"/>
          </a:xfrm>
          <a:custGeom>
            <a:avLst/>
            <a:gdLst/>
            <a:ahLst/>
            <a:cxnLst/>
            <a:rect l="l" t="t" r="r" b="b"/>
            <a:pathLst>
              <a:path w="4114209" h="29170">
                <a:moveTo>
                  <a:pt x="86360" y="0"/>
                </a:moveTo>
                <a:lnTo>
                  <a:pt x="4027849" y="0"/>
                </a:lnTo>
                <a:lnTo>
                  <a:pt x="4052679" y="3646"/>
                </a:lnTo>
                <a:lnTo>
                  <a:pt x="4062583" y="7293"/>
                </a:lnTo>
                <a:lnTo>
                  <a:pt x="4069917" y="10939"/>
                </a:lnTo>
                <a:lnTo>
                  <a:pt x="4075875" y="14585"/>
                </a:lnTo>
                <a:lnTo>
                  <a:pt x="4080921" y="18231"/>
                </a:lnTo>
                <a:lnTo>
                  <a:pt x="4085296" y="21878"/>
                </a:lnTo>
                <a:lnTo>
                  <a:pt x="4089144" y="25524"/>
                </a:lnTo>
                <a:lnTo>
                  <a:pt x="4092559" y="29170"/>
                </a:lnTo>
                <a:lnTo>
                  <a:pt x="21650" y="29170"/>
                </a:lnTo>
                <a:lnTo>
                  <a:pt x="25065" y="25524"/>
                </a:lnTo>
                <a:lnTo>
                  <a:pt x="28914" y="21878"/>
                </a:lnTo>
                <a:lnTo>
                  <a:pt x="33289" y="18231"/>
                </a:lnTo>
                <a:lnTo>
                  <a:pt x="38335" y="14585"/>
                </a:lnTo>
                <a:lnTo>
                  <a:pt x="44292" y="10939"/>
                </a:lnTo>
                <a:lnTo>
                  <a:pt x="51627" y="7293"/>
                </a:lnTo>
                <a:lnTo>
                  <a:pt x="61531" y="3646"/>
                </a:lnTo>
                <a:close/>
              </a:path>
            </a:pathLst>
          </a:custGeom>
          <a:solidFill>
            <a:srgbClr val="5A8EC5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43160" cy="514350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100000">
                <a:srgbClr val="C5A55A">
                  <a:alpha val="1000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1182A">
                  <a:alpha val="97000"/>
                </a:srgbClr>
              </a:gs>
              <a:gs pos="38000">
                <a:srgbClr val="141E34">
                  <a:alpha val="92000"/>
                </a:srgbClr>
              </a:gs>
              <a:gs pos="62000">
                <a:srgbClr val="18243C">
                  <a:alpha val="60000"/>
                </a:srgbClr>
              </a:gs>
              <a:gs pos="100000">
                <a:srgbClr val="1B2A4A">
                  <a:alpha val="25000"/>
                </a:srgbClr>
              </a:gs>
            </a:gsLst>
            <a:lin ang="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25000">
                <a:srgbClr val="000000">
                  <a:alpha val="0"/>
                </a:srgbClr>
              </a:gs>
              <a:gs pos="70000">
                <a:srgbClr val="11182A">
                  <a:alpha val="35000"/>
                </a:srgbClr>
              </a:gs>
              <a:gs pos="100000">
                <a:srgbClr val="11182A">
                  <a:alpha val="70000"/>
                </a:srgbClr>
              </a:gs>
            </a:gsLst>
            <a:path path="circle">
              <a:fillToRect l="28000" t="55000" r="72000" b="45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11182A">
                  <a:alpha val="95000"/>
                </a:srgbClr>
              </a:gs>
              <a:gs pos="18000">
                <a:srgbClr val="11182A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162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0" y="5114330"/>
            <a:ext cx="9144000" cy="2917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50000">
                <a:srgbClr val="C5A55A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514350" y="1344960"/>
            <a:ext cx="8926830" cy="15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85"/>
              </a:lnSpc>
              <a:buNone/>
            </a:pPr>
            <a:r>
              <a:rPr lang="en-US" sz="790" b="1" spc="200" kern="0" dirty="0">
                <a:solidFill>
                  <a:srgbClr val="C5A55A">
                    <a:alpha val="9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2</a:t>
            </a:r>
            <a:endParaRPr lang="en-US" sz="790" dirty="0"/>
          </a:p>
        </p:txBody>
      </p:sp>
      <p:sp>
        <p:nvSpPr>
          <p:cNvPr id="9" name="Text 6"/>
          <p:cNvSpPr/>
          <p:nvPr/>
        </p:nvSpPr>
        <p:spPr>
          <a:xfrm>
            <a:off x="514350" y="1638895"/>
            <a:ext cx="400050" cy="21580"/>
          </a:xfrm>
          <a:prstGeom prst="roundRect">
            <a:avLst>
              <a:gd name="adj" fmla="val 64736"/>
            </a:avLst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514350" y="1861096"/>
            <a:ext cx="4080510" cy="875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282"/>
              </a:lnSpc>
              <a:spcAft>
                <a:spcPts val="1130"/>
              </a:spcAft>
              <a:buNone/>
            </a:pPr>
            <a:r>
              <a:rPr lang="en-US" sz="2930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Courage Against</a:t>
            </a:r>
            <a:br/>
            <a:pPr algn="l" indent="0" marL="0">
              <a:lnSpc>
                <a:spcPts val="3282"/>
              </a:lnSpc>
              <a:spcAft>
                <a:spcPts val="1130"/>
              </a:spcAft>
              <a:buNone/>
            </a:pPr>
            <a:r>
              <a:rPr lang="en-US" sz="2930" b="1" i="1" spc="-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Injustice</a:t>
            </a:r>
            <a:endParaRPr lang="en-US" sz="2930" dirty="0"/>
          </a:p>
        </p:txBody>
      </p:sp>
      <p:sp>
        <p:nvSpPr>
          <p:cNvPr id="11" name="Text 8"/>
          <p:cNvSpPr/>
          <p:nvPr/>
        </p:nvSpPr>
        <p:spPr>
          <a:xfrm>
            <a:off x="514350" y="2838004"/>
            <a:ext cx="3206115" cy="4519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95"/>
              </a:lnSpc>
              <a:spcAft>
                <a:spcPts val="2250"/>
              </a:spcAft>
              <a:buNone/>
            </a:pPr>
            <a:r>
              <a:rPr lang="en-US" sz="113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Focus: Narrative Nonfiction, Tone &amp; Word Choice</a:t>
            </a:r>
            <a:endParaRPr lang="en-US" sz="1130" dirty="0"/>
          </a:p>
        </p:txBody>
      </p:sp>
      <p:sp>
        <p:nvSpPr>
          <p:cNvPr id="12" name="Text 9"/>
          <p:cNvSpPr/>
          <p:nvPr/>
        </p:nvSpPr>
        <p:spPr>
          <a:xfrm>
            <a:off x="514350" y="3554164"/>
            <a:ext cx="1558427" cy="244376"/>
          </a:xfrm>
          <a:prstGeom prst="roundRect">
            <a:avLst>
              <a:gd name="adj" fmla="val 17669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218668" tIns="43180" rIns="100330" bIns="43180" rtlCol="0" anchor="ctr"/>
          <a:lstStyle/>
          <a:p>
            <a:pPr algn="l" indent="0" marL="0">
              <a:buNone/>
            </a:pPr>
            <a:r>
              <a:rPr lang="en-US" sz="73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Reading</a:t>
            </a:r>
            <a:endParaRPr lang="en-US" sz="73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470" y="3609984"/>
            <a:ext cx="132588" cy="13258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2099370" y="3554164"/>
            <a:ext cx="1436528" cy="244376"/>
          </a:xfrm>
          <a:prstGeom prst="roundRect">
            <a:avLst>
              <a:gd name="adj" fmla="val 17669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218668" tIns="43180" rIns="100330" bIns="43180" rtlCol="0" anchor="ctr"/>
          <a:lstStyle/>
          <a:p>
            <a:pPr algn="l" indent="0" marL="0">
              <a:buNone/>
            </a:pPr>
            <a:r>
              <a:rPr lang="en-US" sz="73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Command of Evidence</a:t>
            </a:r>
            <a:endParaRPr lang="en-US" sz="730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0490" y="3609984"/>
            <a:ext cx="132588" cy="13258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564880" y="3554164"/>
            <a:ext cx="1304761" cy="244376"/>
          </a:xfrm>
          <a:prstGeom prst="roundRect">
            <a:avLst>
              <a:gd name="adj" fmla="val 17669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5000"/>
              </a:srgbClr>
            </a:solidFill>
          </a:ln>
        </p:spPr>
        <p:txBody>
          <a:bodyPr wrap="none" lIns="218668" tIns="43180" rIns="100330" bIns="43180" rtlCol="0" anchor="ctr"/>
          <a:lstStyle/>
          <a:p>
            <a:pPr algn="l" indent="0" marL="0">
              <a:buNone/>
            </a:pPr>
            <a:r>
              <a:rPr lang="en-US" sz="73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&amp; Language</a:t>
            </a:r>
            <a:endParaRPr lang="en-US" sz="730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000" y="3609984"/>
            <a:ext cx="132588" cy="1325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2286000" cy="2286000"/>
          </a:xfrm>
          <a:prstGeom prst="rect">
            <a:avLst/>
          </a:prstGeom>
          <a:gradFill rotWithShape="1">
            <a:gsLst>
              <a:gs pos="0">
                <a:srgbClr val="C5A55A">
                  <a:alpha val="6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7072610" y="3357860"/>
            <a:ext cx="2071390" cy="1785640"/>
          </a:xfrm>
          <a:prstGeom prst="rect">
            <a:avLst/>
          </a:prstGeom>
          <a:gradFill rotWithShape="1">
            <a:gsLst>
              <a:gs pos="0">
                <a:srgbClr val="C5A55A">
                  <a:alpha val="4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0">
                <a:srgbClr val="C5A55A"/>
              </a:gs>
              <a:gs pos="50000">
                <a:srgbClr val="C5A55A">
                  <a:alpha val="30000"/>
                </a:srgbClr>
              </a:gs>
              <a:gs pos="100000">
                <a:srgbClr val="C5A55A"/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5121920"/>
            <a:ext cx="9144000" cy="2158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42900" y="200620"/>
            <a:ext cx="537237" cy="180231"/>
          </a:xfrm>
          <a:prstGeom prst="roundRect">
            <a:avLst>
              <a:gd name="adj" fmla="val 16207"/>
            </a:avLst>
          </a:prstGeom>
          <a:solidFill>
            <a:srgbClr val="C5A55A">
              <a:alpha val="20000"/>
            </a:srgbClr>
          </a:solidFill>
          <a:ln w="9525">
            <a:solidFill>
              <a:srgbClr val="C5A55A">
                <a:alpha val="40000"/>
              </a:srgbClr>
            </a:solidFill>
          </a:ln>
        </p:spPr>
        <p:txBody>
          <a:bodyPr wrap="none" lIns="165070" tIns="21590" rIns="71120" bIns="21590" rtlCol="0" anchor="ctr"/>
          <a:lstStyle/>
          <a:p>
            <a:pPr algn="l" indent="0" marL="0">
              <a:buNone/>
            </a:pPr>
            <a:r>
              <a:rPr lang="en-US" sz="620" b="1" spc="3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2</a:t>
            </a:r>
            <a:endParaRPr lang="en-US" sz="62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9492" y="224442"/>
            <a:ext cx="132588" cy="13258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42900" y="438001"/>
            <a:ext cx="4434844" cy="29631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2335"/>
              </a:lnSpc>
              <a:spcBef>
                <a:spcPts val="450"/>
              </a:spcBef>
              <a:buNone/>
            </a:pPr>
            <a:r>
              <a:rPr lang="en-US" sz="2030" b="1" spc="-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Harriet Tubman &amp; SAT Reading Skills</a:t>
            </a:r>
            <a:endParaRPr lang="en-US" sz="2030" dirty="0"/>
          </a:p>
        </p:txBody>
      </p:sp>
      <p:sp>
        <p:nvSpPr>
          <p:cNvPr id="9" name="Text 6"/>
          <p:cNvSpPr/>
          <p:nvPr/>
        </p:nvSpPr>
        <p:spPr>
          <a:xfrm>
            <a:off x="7707213" y="267295"/>
            <a:ext cx="1072307" cy="181228"/>
          </a:xfrm>
          <a:prstGeom prst="roundRect">
            <a:avLst>
              <a:gd name="adj" fmla="val 11913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Reading</a:t>
            </a:r>
            <a:endParaRPr lang="en-US" sz="620" dirty="0"/>
          </a:p>
        </p:txBody>
      </p:sp>
      <p:sp>
        <p:nvSpPr>
          <p:cNvPr id="10" name="Text 7"/>
          <p:cNvSpPr/>
          <p:nvPr/>
        </p:nvSpPr>
        <p:spPr>
          <a:xfrm>
            <a:off x="6860232" y="502890"/>
            <a:ext cx="980480" cy="181228"/>
          </a:xfrm>
          <a:prstGeom prst="roundRect">
            <a:avLst>
              <a:gd name="adj" fmla="val 11913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Command of Evidence</a:t>
            </a:r>
            <a:endParaRPr lang="en-US" sz="620" dirty="0"/>
          </a:p>
        </p:txBody>
      </p:sp>
      <p:sp>
        <p:nvSpPr>
          <p:cNvPr id="11" name="Text 8"/>
          <p:cNvSpPr/>
          <p:nvPr/>
        </p:nvSpPr>
        <p:spPr>
          <a:xfrm>
            <a:off x="7905452" y="502890"/>
            <a:ext cx="874068" cy="181228"/>
          </a:xfrm>
          <a:prstGeom prst="roundRect">
            <a:avLst>
              <a:gd name="adj" fmla="val 11913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&amp; Language</a:t>
            </a:r>
            <a:endParaRPr lang="en-US" sz="620" dirty="0"/>
          </a:p>
        </p:txBody>
      </p:sp>
      <p:sp>
        <p:nvSpPr>
          <p:cNvPr id="12" name="Text 9"/>
          <p:cNvSpPr/>
          <p:nvPr/>
        </p:nvSpPr>
        <p:spPr>
          <a:xfrm>
            <a:off x="461218" y="877788"/>
            <a:ext cx="987341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HISTORY CONTENT</a:t>
            </a:r>
            <a:endParaRPr lang="en-US" sz="62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185" y="870505"/>
            <a:ext cx="132588" cy="13258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42900" y="1066800"/>
            <a:ext cx="2971800" cy="1714500"/>
          </a:xfrm>
          <a:prstGeom prst="roundRect">
            <a:avLst>
              <a:gd name="adj" fmla="val 3333"/>
            </a:avLst>
          </a:prstGeom>
          <a:noFill/>
          <a:ln w="19050">
            <a:solidFill>
              <a:srgbClr val="C5A55A"/>
            </a:solidFill>
          </a:ln>
          <a:effectLst>
            <a:outerShdw sx="100000" sy="100000" kx="0" ky="0" algn="bl" rotWithShape="0" blurRad="143510" dist="29210" dir="5400000">
              <a:srgbClr val="000000">
                <a:alpha val="40000"/>
              </a:srgbClr>
            </a:outerShdw>
          </a:effectLst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361950" y="1085850"/>
            <a:ext cx="2933700" cy="1676400"/>
          </a:xfrm>
          <a:prstGeom prst="roundRect">
            <a:avLst>
              <a:gd name="adj" fmla="val 3409"/>
            </a:avLst>
          </a:prstGeom>
        </p:spPr>
      </p:pic>
      <p:sp>
        <p:nvSpPr>
          <p:cNvPr id="16" name="Text 11"/>
          <p:cNvSpPr/>
          <p:nvPr/>
        </p:nvSpPr>
        <p:spPr>
          <a:xfrm>
            <a:off x="342900" y="2881610"/>
            <a:ext cx="3031236" cy="520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02"/>
              </a:lnSpc>
              <a:spcAft>
                <a:spcPts val="560"/>
              </a:spcAft>
              <a:buNone/>
            </a:pPr>
            <a:r>
              <a:rPr lang="en-US" sz="84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 countless enslaved people to freedom through the Underground Railroad, driven by extraordinary courage and unwavering faith.</a:t>
            </a:r>
            <a:endParaRPr lang="en-US" sz="840" dirty="0"/>
          </a:p>
        </p:txBody>
      </p:sp>
      <p:sp>
        <p:nvSpPr>
          <p:cNvPr id="17" name="Text 12"/>
          <p:cNvSpPr/>
          <p:nvPr/>
        </p:nvSpPr>
        <p:spPr>
          <a:xfrm>
            <a:off x="342900" y="3462486"/>
            <a:ext cx="683568" cy="181228"/>
          </a:xfrm>
          <a:prstGeom prst="roundRect">
            <a:avLst>
              <a:gd name="adj" fmla="val 11913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Moral Courage</a:t>
            </a:r>
            <a:endParaRPr lang="en-US" sz="620" dirty="0"/>
          </a:p>
        </p:txBody>
      </p:sp>
      <p:sp>
        <p:nvSpPr>
          <p:cNvPr id="18" name="Text 13"/>
          <p:cNvSpPr/>
          <p:nvPr/>
        </p:nvSpPr>
        <p:spPr>
          <a:xfrm>
            <a:off x="1083469" y="3462486"/>
            <a:ext cx="644575" cy="181228"/>
          </a:xfrm>
          <a:prstGeom prst="roundRect">
            <a:avLst>
              <a:gd name="adj" fmla="val 11913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Perseverance</a:t>
            </a:r>
            <a:endParaRPr lang="en-US" sz="620" dirty="0"/>
          </a:p>
        </p:txBody>
      </p:sp>
      <p:sp>
        <p:nvSpPr>
          <p:cNvPr id="19" name="Text 14"/>
          <p:cNvSpPr/>
          <p:nvPr/>
        </p:nvSpPr>
        <p:spPr>
          <a:xfrm>
            <a:off x="1785045" y="3462486"/>
            <a:ext cx="604986" cy="181228"/>
          </a:xfrm>
          <a:prstGeom prst="roundRect">
            <a:avLst>
              <a:gd name="adj" fmla="val 11913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Compassion</a:t>
            </a:r>
            <a:endParaRPr lang="en-US" sz="620" dirty="0"/>
          </a:p>
        </p:txBody>
      </p:sp>
      <p:sp>
        <p:nvSpPr>
          <p:cNvPr id="20" name="Text 15"/>
          <p:cNvSpPr/>
          <p:nvPr/>
        </p:nvSpPr>
        <p:spPr>
          <a:xfrm>
            <a:off x="2447032" y="3462486"/>
            <a:ext cx="631329" cy="181228"/>
          </a:xfrm>
          <a:prstGeom prst="roundRect">
            <a:avLst>
              <a:gd name="adj" fmla="val 11913"/>
            </a:avLst>
          </a:prstGeom>
          <a:solidFill>
            <a:srgbClr val="C5A55A">
              <a:alpha val="15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62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Self-Sacrifice</a:t>
            </a:r>
            <a:endParaRPr lang="en-US" sz="620" dirty="0"/>
          </a:p>
        </p:txBody>
      </p:sp>
      <p:sp>
        <p:nvSpPr>
          <p:cNvPr id="21" name="Text 16"/>
          <p:cNvSpPr/>
          <p:nvPr/>
        </p:nvSpPr>
        <p:spPr>
          <a:xfrm>
            <a:off x="342900" y="3741390"/>
            <a:ext cx="2971800" cy="860227"/>
          </a:xfrm>
          <a:prstGeom prst="roundRect">
            <a:avLst>
              <a:gd name="adj" fmla="val 5020"/>
            </a:avLst>
          </a:prstGeom>
          <a:solidFill>
            <a:srgbClr val="243557"/>
          </a:soli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495" y="3826082"/>
            <a:ext cx="132588" cy="132588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61529" y="3827711"/>
            <a:ext cx="1507778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1020"/>
              </a:lnSpc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MUSEUM EXHIBIT ANALYSIS</a:t>
            </a:r>
            <a:endParaRPr lang="en-US" sz="680" dirty="0"/>
          </a:p>
        </p:txBody>
      </p:sp>
      <p:sp>
        <p:nvSpPr>
          <p:cNvPr id="24" name="Text 18"/>
          <p:cNvSpPr/>
          <p:nvPr/>
        </p:nvSpPr>
        <p:spPr>
          <a:xfrm>
            <a:off x="443210" y="4000351"/>
            <a:ext cx="2826603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015"/>
              </a:lnSpc>
              <a:buNone/>
            </a:pPr>
            <a:r>
              <a:rPr lang="en-US" sz="70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explore the Tubman exhibit at wiserighteous.org, identify evidence of righteous action, and cite specific exhibit elements that demonstrate moral courage — practicing the same evidence-based citation skills tested on the SAT.</a:t>
            </a:r>
            <a:endParaRPr lang="en-US" sz="700" dirty="0"/>
          </a:p>
        </p:txBody>
      </p:sp>
      <p:sp>
        <p:nvSpPr>
          <p:cNvPr id="25" name="Text 19"/>
          <p:cNvSpPr/>
          <p:nvPr/>
        </p:nvSpPr>
        <p:spPr>
          <a:xfrm>
            <a:off x="3486150" y="877788"/>
            <a:ext cx="13841" cy="400050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0"/>
          <p:cNvSpPr/>
          <p:nvPr/>
        </p:nvSpPr>
        <p:spPr>
          <a:xfrm>
            <a:off x="3789759" y="877788"/>
            <a:ext cx="766495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ts val="930"/>
              </a:lnSpc>
              <a:buNone/>
            </a:pPr>
            <a:r>
              <a:rPr lang="en-US" sz="620" b="1" spc="8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PRACTICE</a:t>
            </a:r>
            <a:endParaRPr lang="en-US" sz="620" dirty="0"/>
          </a:p>
        </p:txBody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2726" y="870505"/>
            <a:ext cx="132588" cy="132588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3671441" y="1066800"/>
            <a:ext cx="5129659" cy="574849"/>
          </a:xfrm>
          <a:prstGeom prst="roundRect">
            <a:avLst>
              <a:gd name="adj" fmla="val 7512"/>
            </a:avLst>
          </a:prstGeom>
          <a:solidFill>
            <a:srgbClr val="243557"/>
          </a:solidFill>
          <a:ln/>
        </p:spPr>
        <p:txBody>
          <a:bodyPr wrap="square" lIns="86360" tIns="71120" rIns="86360" bIns="71120" rtlCol="0" anchor="t"/>
          <a:lstStyle/>
          <a:p>
            <a:pPr algn="l" indent="0" marL="0">
              <a:buNone/>
            </a:pPr>
            <a:r>
              <a:rPr lang="en-US" sz="680" b="1" spc="5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ORIGINAL NARRATIVE NONFICTION PASSAGE</a:t>
            </a:r>
            <a:pPr algn="l" indent="0" marL="0">
              <a:buNone/>
            </a:pPr>
            <a:endParaRPr lang="en-US" sz="680" dirty="0"/>
          </a:p>
          <a:p>
            <a:pPr algn="l" indent="0" marL="0">
              <a:buNone/>
            </a:pPr>
            <a:r>
              <a:rPr lang="en-US" sz="700" i="1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Students read a ~200-word passage about escaping to freedom — capturing the tension of nighttime journeys, the courage required, and the moral conviction that drove the pursuit of liberty.</a:t>
            </a:r>
            <a:endParaRPr lang="en-US" sz="680" dirty="0"/>
          </a:p>
        </p:txBody>
      </p:sp>
      <p:sp>
        <p:nvSpPr>
          <p:cNvPr id="29" name="Text 22"/>
          <p:cNvSpPr/>
          <p:nvPr/>
        </p:nvSpPr>
        <p:spPr>
          <a:xfrm>
            <a:off x="3671441" y="1695896"/>
            <a:ext cx="5642625" cy="129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20"/>
              </a:lnSpc>
              <a:spcAft>
                <a:spcPts val="280"/>
              </a:spcAft>
              <a:buNone/>
            </a:pPr>
            <a:r>
              <a:rPr lang="en-US" sz="680" b="1" spc="50" kern="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&amp; ANALYZE:</a:t>
            </a:r>
            <a:endParaRPr lang="en-US" sz="680" dirty="0"/>
          </a:p>
        </p:txBody>
      </p:sp>
      <p:sp>
        <p:nvSpPr>
          <p:cNvPr id="30" name="Text 23"/>
          <p:cNvSpPr/>
          <p:nvPr/>
        </p:nvSpPr>
        <p:spPr>
          <a:xfrm>
            <a:off x="3671441" y="1860798"/>
            <a:ext cx="5232252" cy="228600"/>
          </a:xfrm>
          <a:prstGeom prst="rect">
            <a:avLst/>
          </a:prstGeom>
          <a:solidFill>
            <a:srgbClr val="C5A55A">
              <a:alpha val="8000"/>
            </a:srgbClr>
          </a:solidFill>
          <a:ln/>
        </p:spPr>
        <p:txBody>
          <a:bodyPr wrap="none" lIns="71120" tIns="49530" rIns="71120" bIns="49530" rtlCol="0" anchor="t"/>
          <a:lstStyle/>
          <a:p>
            <a:pPr algn="l" indent="0" marL="0">
              <a:lnSpc>
                <a:spcPts val="1022"/>
              </a:lnSpc>
              <a:buNone/>
            </a:pPr>
            <a:pPr algn="l" indent="0" marL="0">
              <a:lnSpc>
                <a:spcPts val="1022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Tone:</a:t>
            </a:r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How does the author create a tone that is both </a:t>
            </a:r>
            <a:pPr algn="l" indent="0" marL="0">
              <a:lnSpc>
                <a:spcPts val="1022"/>
              </a:lnSpc>
              <a:buNone/>
            </a:pPr>
            <a:r>
              <a:rPr lang="en-US" sz="73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reverent</a:t>
            </a:r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</a:t>
            </a:r>
            <a:pPr algn="l" indent="0" marL="0">
              <a:lnSpc>
                <a:spcPts val="1022"/>
              </a:lnSpc>
              <a:buNone/>
            </a:pPr>
            <a:r>
              <a:rPr lang="en-US" sz="73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tense</a:t>
            </a:r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730" dirty="0"/>
          </a:p>
        </p:txBody>
      </p:sp>
      <p:sp>
        <p:nvSpPr>
          <p:cNvPr id="31" name="Text 24"/>
          <p:cNvSpPr/>
          <p:nvPr/>
        </p:nvSpPr>
        <p:spPr>
          <a:xfrm>
            <a:off x="3671441" y="1860798"/>
            <a:ext cx="19050" cy="22860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25"/>
          <p:cNvSpPr/>
          <p:nvPr/>
        </p:nvSpPr>
        <p:spPr>
          <a:xfrm>
            <a:off x="3671441" y="2132558"/>
            <a:ext cx="5232252" cy="228600"/>
          </a:xfrm>
          <a:prstGeom prst="rect">
            <a:avLst/>
          </a:prstGeom>
          <a:solidFill>
            <a:srgbClr val="C5A55A">
              <a:alpha val="8000"/>
            </a:srgbClr>
          </a:solidFill>
          <a:ln/>
        </p:spPr>
        <p:txBody>
          <a:bodyPr wrap="none" lIns="71120" tIns="49530" rIns="71120" bIns="49530" rtlCol="0" anchor="t"/>
          <a:lstStyle/>
          <a:p>
            <a:pPr algn="l" indent="0" marL="0">
              <a:lnSpc>
                <a:spcPts val="1022"/>
              </a:lnSpc>
              <a:buNone/>
            </a:pPr>
            <a:pPr algn="l" indent="0" marL="0">
              <a:lnSpc>
                <a:spcPts val="1022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Repetition:</a:t>
            </a:r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What is the effect of the repeated phrase structure on the reader's sense of urgency?</a:t>
            </a:r>
            <a:endParaRPr lang="en-US" sz="730" dirty="0"/>
          </a:p>
        </p:txBody>
      </p:sp>
      <p:sp>
        <p:nvSpPr>
          <p:cNvPr id="33" name="Text 26"/>
          <p:cNvSpPr/>
          <p:nvPr/>
        </p:nvSpPr>
        <p:spPr>
          <a:xfrm>
            <a:off x="3671441" y="2132558"/>
            <a:ext cx="19050" cy="22860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27"/>
          <p:cNvSpPr/>
          <p:nvPr/>
        </p:nvSpPr>
        <p:spPr>
          <a:xfrm>
            <a:off x="3671441" y="2404318"/>
            <a:ext cx="5232252" cy="228600"/>
          </a:xfrm>
          <a:prstGeom prst="rect">
            <a:avLst/>
          </a:prstGeom>
          <a:solidFill>
            <a:srgbClr val="C5A55A">
              <a:alpha val="8000"/>
            </a:srgbClr>
          </a:solidFill>
          <a:ln/>
        </p:spPr>
        <p:txBody>
          <a:bodyPr wrap="none" lIns="71120" tIns="49530" rIns="71120" bIns="49530" rtlCol="0" anchor="t"/>
          <a:lstStyle/>
          <a:p>
            <a:pPr algn="l" indent="0" marL="0">
              <a:lnSpc>
                <a:spcPts val="1022"/>
              </a:lnSpc>
              <a:buNone/>
            </a:pPr>
            <a:pPr algn="l" indent="0" marL="0">
              <a:lnSpc>
                <a:spcPts val="1022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Vocabulary in Context:</a:t>
            </a:r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Determine the meaning of </a:t>
            </a:r>
            <a:pPr algn="l" indent="0" marL="0">
              <a:lnSpc>
                <a:spcPts val="1022"/>
              </a:lnSpc>
              <a:buNone/>
            </a:pPr>
            <a:r>
              <a:rPr lang="en-US" sz="73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resolute</a:t>
            </a:r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and </a:t>
            </a:r>
            <a:pPr algn="l" indent="0" marL="0">
              <a:lnSpc>
                <a:spcPts val="1022"/>
              </a:lnSpc>
              <a:buNone/>
            </a:pPr>
            <a:r>
              <a:rPr lang="en-US" sz="73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conviction</a:t>
            </a:r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as used in the passage.</a:t>
            </a:r>
            <a:endParaRPr lang="en-US" sz="730" dirty="0"/>
          </a:p>
        </p:txBody>
      </p:sp>
      <p:sp>
        <p:nvSpPr>
          <p:cNvPr id="35" name="Text 28"/>
          <p:cNvSpPr/>
          <p:nvPr/>
        </p:nvSpPr>
        <p:spPr>
          <a:xfrm>
            <a:off x="3671441" y="2404318"/>
            <a:ext cx="19050" cy="22860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6" name="Text 29"/>
          <p:cNvSpPr/>
          <p:nvPr/>
        </p:nvSpPr>
        <p:spPr>
          <a:xfrm>
            <a:off x="3671441" y="2676079"/>
            <a:ext cx="5232252" cy="228600"/>
          </a:xfrm>
          <a:prstGeom prst="rect">
            <a:avLst/>
          </a:prstGeom>
          <a:solidFill>
            <a:srgbClr val="C5A55A">
              <a:alpha val="8000"/>
            </a:srgbClr>
          </a:solidFill>
          <a:ln/>
        </p:spPr>
        <p:txBody>
          <a:bodyPr wrap="none" lIns="71120" tIns="49530" rIns="71120" bIns="49530" rtlCol="0" anchor="t"/>
          <a:lstStyle/>
          <a:p>
            <a:pPr algn="l" indent="0" marL="0">
              <a:lnSpc>
                <a:spcPts val="1022"/>
              </a:lnSpc>
              <a:buNone/>
            </a:pPr>
            <a:pPr algn="l" indent="0" marL="0">
              <a:lnSpc>
                <a:spcPts val="1022"/>
              </a:lnSpc>
              <a:buNone/>
            </a:pPr>
            <a:r>
              <a:rPr lang="en-US" sz="730" b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Author's Purpose:</a:t>
            </a:r>
            <a:pPr algn="l" indent="0" marL="0">
              <a:lnSpc>
                <a:spcPts val="1022"/>
              </a:lnSpc>
              <a:buNone/>
            </a:pPr>
            <a:r>
              <a:rPr lang="en-US" sz="730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Why does the author contrast darkness and light throughout the narrative?</a:t>
            </a:r>
            <a:endParaRPr lang="en-US" sz="730" dirty="0"/>
          </a:p>
        </p:txBody>
      </p:sp>
      <p:sp>
        <p:nvSpPr>
          <p:cNvPr id="37" name="Text 30"/>
          <p:cNvSpPr/>
          <p:nvPr/>
        </p:nvSpPr>
        <p:spPr>
          <a:xfrm>
            <a:off x="3671441" y="2676079"/>
            <a:ext cx="19050" cy="228600"/>
          </a:xfrm>
          <a:prstGeom prst="rect">
            <a:avLst/>
          </a:prstGeom>
          <a:solidFill>
            <a:srgbClr val="C5A55A"/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8" name="Text 31"/>
          <p:cNvSpPr/>
          <p:nvPr/>
        </p:nvSpPr>
        <p:spPr>
          <a:xfrm>
            <a:off x="3671441" y="3018830"/>
            <a:ext cx="5642625" cy="194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020"/>
              </a:lnSpc>
              <a:spcBef>
                <a:spcPts val="560"/>
              </a:spcBef>
              <a:spcAft>
                <a:spcPts val="280"/>
              </a:spcAft>
              <a:buNone/>
            </a:pPr>
            <a:r>
              <a:rPr lang="en-US" sz="680" b="1" spc="5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GRAMMAR &amp; STYLE — REVISE FOR CONCISION</a:t>
            </a:r>
            <a:endParaRPr lang="en-US" sz="680" dirty="0"/>
          </a:p>
        </p:txBody>
      </p:sp>
      <p:pic>
        <p:nvPicPr>
          <p:cNvPr id="39" name="Image 5" descr="preencoded.png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7517" y="2984906"/>
            <a:ext cx="132588" cy="132588"/>
          </a:xfrm>
          <a:prstGeom prst="rect">
            <a:avLst/>
          </a:prstGeom>
        </p:spPr>
      </p:pic>
      <p:sp>
        <p:nvSpPr>
          <p:cNvPr id="40" name="Text 32"/>
          <p:cNvSpPr/>
          <p:nvPr/>
        </p:nvSpPr>
        <p:spPr>
          <a:xfrm>
            <a:off x="3671441" y="3248471"/>
            <a:ext cx="5232252" cy="187375"/>
          </a:xfrm>
          <a:prstGeom prst="roundRect">
            <a:avLst>
              <a:gd name="adj" fmla="val 15589"/>
            </a:avLst>
          </a:prstGeom>
          <a:solidFill>
            <a:srgbClr val="FFFFFF">
              <a:alpha val="4000"/>
            </a:srgbClr>
          </a:solidFill>
          <a:ln/>
        </p:spPr>
        <p:txBody>
          <a:bodyPr wrap="none" lIns="57150" tIns="35560" rIns="57150" bIns="35560" rtlCol="0" anchor="t"/>
          <a:lstStyle/>
          <a:p>
            <a:pPr algn="l" indent="0" marL="0">
              <a:lnSpc>
                <a:spcPts val="918"/>
              </a:lnSpc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pPr algn="l" indent="0" marL="0">
              <a:lnSpc>
                <a:spcPts val="918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"She was a person who was known for being extremely courageous" → </a:t>
            </a:r>
            <a:pPr algn="l" indent="0" marL="0">
              <a:lnSpc>
                <a:spcPts val="918"/>
              </a:lnSpc>
              <a:buNone/>
            </a:pPr>
            <a:r>
              <a:rPr lang="en-US" sz="68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She was known for extraordinary courage.</a:t>
            </a:r>
            <a:endParaRPr lang="en-US" sz="680" dirty="0"/>
          </a:p>
        </p:txBody>
      </p:sp>
      <p:sp>
        <p:nvSpPr>
          <p:cNvPr id="41" name="Text 33"/>
          <p:cNvSpPr/>
          <p:nvPr/>
        </p:nvSpPr>
        <p:spPr>
          <a:xfrm>
            <a:off x="3671441" y="3465016"/>
            <a:ext cx="5232252" cy="187375"/>
          </a:xfrm>
          <a:prstGeom prst="roundRect">
            <a:avLst>
              <a:gd name="adj" fmla="val 15589"/>
            </a:avLst>
          </a:prstGeom>
          <a:solidFill>
            <a:srgbClr val="FFFFFF">
              <a:alpha val="4000"/>
            </a:srgbClr>
          </a:solidFill>
          <a:ln/>
        </p:spPr>
        <p:txBody>
          <a:bodyPr wrap="none" lIns="57150" tIns="35560" rIns="57150" bIns="35560" rtlCol="0" anchor="t"/>
          <a:lstStyle/>
          <a:p>
            <a:pPr algn="l" indent="0" marL="0">
              <a:lnSpc>
                <a:spcPts val="918"/>
              </a:lnSpc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pPr algn="l" indent="0" marL="0">
              <a:lnSpc>
                <a:spcPts val="918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"The reason why they traveled at night was due to the fact that it was safer" → </a:t>
            </a:r>
            <a:pPr algn="l" indent="0" marL="0">
              <a:lnSpc>
                <a:spcPts val="918"/>
              </a:lnSpc>
              <a:buNone/>
            </a:pPr>
            <a:r>
              <a:rPr lang="en-US" sz="68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traveled at night because it was safer.</a:t>
            </a:r>
            <a:endParaRPr lang="en-US" sz="680" dirty="0"/>
          </a:p>
        </p:txBody>
      </p:sp>
      <p:sp>
        <p:nvSpPr>
          <p:cNvPr id="42" name="Text 34"/>
          <p:cNvSpPr/>
          <p:nvPr/>
        </p:nvSpPr>
        <p:spPr>
          <a:xfrm>
            <a:off x="3671441" y="3681561"/>
            <a:ext cx="5232252" cy="187375"/>
          </a:xfrm>
          <a:prstGeom prst="roundRect">
            <a:avLst>
              <a:gd name="adj" fmla="val 15589"/>
            </a:avLst>
          </a:prstGeom>
          <a:solidFill>
            <a:srgbClr val="FFFFFF">
              <a:alpha val="4000"/>
            </a:srgbClr>
          </a:solidFill>
          <a:ln/>
        </p:spPr>
        <p:txBody>
          <a:bodyPr wrap="none" lIns="57150" tIns="35560" rIns="57150" bIns="35560" rtlCol="0" anchor="t"/>
          <a:lstStyle/>
          <a:p>
            <a:pPr algn="l" indent="0" marL="0">
              <a:lnSpc>
                <a:spcPts val="918"/>
              </a:lnSpc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pPr algn="l" indent="0" marL="0">
              <a:lnSpc>
                <a:spcPts val="918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"It is important to note that the journeys were dangerous" → </a:t>
            </a:r>
            <a:pPr algn="l" indent="0" marL="0">
              <a:lnSpc>
                <a:spcPts val="918"/>
              </a:lnSpc>
              <a:buNone/>
            </a:pPr>
            <a:r>
              <a:rPr lang="en-US" sz="68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journeys were dangerous.</a:t>
            </a:r>
            <a:endParaRPr lang="en-US" sz="680" dirty="0"/>
          </a:p>
        </p:txBody>
      </p:sp>
      <p:sp>
        <p:nvSpPr>
          <p:cNvPr id="43" name="Text 35"/>
          <p:cNvSpPr/>
          <p:nvPr/>
        </p:nvSpPr>
        <p:spPr>
          <a:xfrm>
            <a:off x="3671441" y="3898106"/>
            <a:ext cx="5232252" cy="187375"/>
          </a:xfrm>
          <a:prstGeom prst="roundRect">
            <a:avLst>
              <a:gd name="adj" fmla="val 15589"/>
            </a:avLst>
          </a:prstGeom>
          <a:solidFill>
            <a:srgbClr val="FFFFFF">
              <a:alpha val="4000"/>
            </a:srgbClr>
          </a:solidFill>
          <a:ln/>
        </p:spPr>
        <p:txBody>
          <a:bodyPr wrap="none" lIns="57150" tIns="35560" rIns="57150" bIns="35560" rtlCol="0" anchor="t"/>
          <a:lstStyle/>
          <a:p>
            <a:pPr algn="l" indent="0" marL="0">
              <a:lnSpc>
                <a:spcPts val="918"/>
              </a:lnSpc>
              <a:buNone/>
            </a:pPr>
            <a:r>
              <a:rPr lang="en-US" sz="68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pPr algn="l" indent="0" marL="0">
              <a:lnSpc>
                <a:spcPts val="918"/>
              </a:lnSpc>
              <a:buNone/>
            </a:pPr>
            <a:r>
              <a:rPr lang="en-US" sz="68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"She made the decision to risk her own personal safety" → </a:t>
            </a:r>
            <a:pPr algn="l" indent="0" marL="0">
              <a:lnSpc>
                <a:spcPts val="918"/>
              </a:lnSpc>
              <a:buNone/>
            </a:pPr>
            <a:r>
              <a:rPr lang="en-US" sz="68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She decided to risk her safety.</a:t>
            </a:r>
            <a:endParaRPr lang="en-US" sz="680" dirty="0"/>
          </a:p>
        </p:txBody>
      </p:sp>
      <p:sp>
        <p:nvSpPr>
          <p:cNvPr id="44" name="Text 36"/>
          <p:cNvSpPr/>
          <p:nvPr/>
        </p:nvSpPr>
        <p:spPr>
          <a:xfrm>
            <a:off x="3671441" y="4437608"/>
            <a:ext cx="5129659" cy="440680"/>
          </a:xfrm>
          <a:prstGeom prst="roundRect">
            <a:avLst>
              <a:gd name="adj" fmla="val 9798"/>
            </a:avLst>
          </a:prstGeom>
          <a:gradFill rotWithShape="1">
            <a:gsLst>
              <a:gs pos="0">
                <a:srgbClr val="C5A55A">
                  <a:alpha val="12000"/>
                </a:srgbClr>
              </a:gs>
              <a:gs pos="100000">
                <a:srgbClr val="C5A55A">
                  <a:alpha val="4000"/>
                </a:srgbClr>
              </a:gs>
            </a:gsLst>
            <a:lin ang="2700000" scaled="1"/>
          </a:gradFill>
          <a:ln w="9525">
            <a:solidFill>
              <a:srgbClr val="C5A55A">
                <a:alpha val="2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45" name="Image 6" descr="preencoded.png">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49064" y="4507492"/>
            <a:ext cx="132588" cy="132588"/>
          </a:xfrm>
          <a:prstGeom prst="rect">
            <a:avLst/>
          </a:prstGeom>
        </p:spPr>
      </p:pic>
      <p:sp>
        <p:nvSpPr>
          <p:cNvPr id="46" name="Text 37"/>
          <p:cNvSpPr/>
          <p:nvPr/>
        </p:nvSpPr>
        <p:spPr>
          <a:xfrm>
            <a:off x="3920579" y="4518124"/>
            <a:ext cx="3584615" cy="118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930"/>
              </a:lnSpc>
              <a:spcAft>
                <a:spcPts val="170"/>
              </a:spcAft>
              <a:buNone/>
            </a:pPr>
            <a:r>
              <a:rPr lang="en-US" sz="620" b="1" spc="6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 PROMPT</a:t>
            </a:r>
            <a:endParaRPr lang="en-US" sz="620" dirty="0"/>
          </a:p>
        </p:txBody>
      </p:sp>
      <p:sp>
        <p:nvSpPr>
          <p:cNvPr id="47" name="Text 38"/>
          <p:cNvSpPr/>
          <p:nvPr/>
        </p:nvSpPr>
        <p:spPr>
          <a:xfrm>
            <a:off x="3920579" y="4657725"/>
            <a:ext cx="3584615" cy="140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102"/>
              </a:lnSpc>
              <a:buNone/>
            </a:pPr>
            <a:r>
              <a:rPr lang="en-US" sz="760" i="1" dirty="0">
                <a:solidFill>
                  <a:srgbClr val="F0EC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"How does Tubman's story connect personal conviction to righteous action?"</a:t>
            </a:r>
            <a:endParaRPr lang="en-US" sz="7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8000"/>
                </a:srgbClr>
              </a:gs>
              <a:gs pos="50000">
                <a:srgbClr val="000000">
                  <a:alpha val="0"/>
                </a:srgbClr>
              </a:gs>
            </a:gsLst>
            <a:path path="circle">
              <a:fillToRect l="100000" t="50000" r="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C5A55A">
                  <a:alpha val="8000"/>
                </a:srgbClr>
              </a:gs>
              <a:gs pos="50000">
                <a:srgbClr val="000000">
                  <a:alpha val="0"/>
                </a:srgbClr>
              </a:gs>
            </a:gsLst>
            <a:path path="circle">
              <a:fillToRect l="0" t="50000" r="100000" b="5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243557">
                  <a:alpha val="60000"/>
                </a:srgbClr>
              </a:gs>
              <a:gs pos="70000">
                <a:srgbClr val="000000">
                  <a:alpha val="0"/>
                </a:srgbClr>
              </a:gs>
            </a:gsLst>
            <a:path path="circle">
              <a:fillToRect l="50000" t="0" r="50000" b="100000"/>
            </a:path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928515" y="902940"/>
            <a:ext cx="2286000" cy="2857500"/>
          </a:xfrm>
          <a:prstGeom prst="roundRect">
            <a:avLst>
              <a:gd name="adj" fmla="val 3778"/>
            </a:avLst>
          </a:prstGeom>
          <a:noFill/>
          <a:ln w="9525">
            <a:solidFill>
              <a:srgbClr val="C5A55A">
                <a:alpha val="2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929485" y="902940"/>
            <a:ext cx="2286000" cy="2857500"/>
          </a:xfrm>
          <a:prstGeom prst="roundRect">
            <a:avLst>
              <a:gd name="adj" fmla="val 3778"/>
            </a:avLst>
          </a:prstGeom>
          <a:noFill/>
          <a:ln w="9525">
            <a:solidFill>
              <a:srgbClr val="C5A55A">
                <a:alpha val="25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236765" y="257770"/>
            <a:ext cx="670471" cy="238036"/>
          </a:xfrm>
          <a:prstGeom prst="roundRect">
            <a:avLst>
              <a:gd name="adj" fmla="val 12271"/>
            </a:avLst>
          </a:prstGeom>
          <a:solidFill>
            <a:srgbClr val="C5A55A">
              <a:alpha val="8000"/>
            </a:srgbClr>
          </a:solidFill>
          <a:ln w="9525">
            <a:solidFill>
              <a:srgbClr val="C5A55A">
                <a:alpha val="40000"/>
              </a:srgbClr>
            </a:solidFill>
          </a:ln>
        </p:spPr>
        <p:txBody>
          <a:bodyPr wrap="none" lIns="0" tIns="0" rIns="0" bIns="0" rtlCol="0" anchor="ctr"/>
          <a:lstStyle/>
          <a:p>
            <a:pPr algn="ctr" indent="0" marL="0">
              <a:buNone/>
            </a:pPr>
            <a:r>
              <a:rPr lang="en-US" sz="730" b="1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3</a:t>
            </a:r>
            <a:endParaRPr lang="en-US" sz="73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928515" y="902940"/>
            <a:ext cx="2286000" cy="2857500"/>
          </a:xfrm>
          <a:prstGeom prst="roundRect">
            <a:avLst>
              <a:gd name="adj" fmla="val 3778"/>
            </a:avLst>
          </a:prstGeom>
        </p:spPr>
      </p:pic>
      <p:sp>
        <p:nvSpPr>
          <p:cNvPr id="9" name="Text 6"/>
          <p:cNvSpPr/>
          <p:nvPr/>
        </p:nvSpPr>
        <p:spPr>
          <a:xfrm>
            <a:off x="2779946" y="3860750"/>
            <a:ext cx="583138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60"/>
              </a:lnSpc>
              <a:buNone/>
            </a:pPr>
            <a:r>
              <a:rPr lang="en-US" sz="124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Gandhi</a:t>
            </a:r>
            <a:endParaRPr lang="en-US" sz="1240" dirty="0"/>
          </a:p>
        </p:txBody>
      </p:sp>
      <p:sp>
        <p:nvSpPr>
          <p:cNvPr id="10" name="Text 7"/>
          <p:cNvSpPr/>
          <p:nvPr/>
        </p:nvSpPr>
        <p:spPr>
          <a:xfrm>
            <a:off x="4565079" y="1642765"/>
            <a:ext cx="13841" cy="18579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/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929485" y="902940"/>
            <a:ext cx="2286000" cy="2857500"/>
          </a:xfrm>
          <a:prstGeom prst="roundRect">
            <a:avLst>
              <a:gd name="adj" fmla="val 3778"/>
            </a:avLst>
          </a:prstGeom>
        </p:spPr>
      </p:pic>
      <p:sp>
        <p:nvSpPr>
          <p:cNvPr id="12" name="Text 8"/>
          <p:cNvSpPr/>
          <p:nvPr/>
        </p:nvSpPr>
        <p:spPr>
          <a:xfrm>
            <a:off x="5730828" y="3860750"/>
            <a:ext cx="683166" cy="236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60"/>
              </a:lnSpc>
              <a:buNone/>
            </a:pPr>
            <a:r>
              <a:rPr lang="en-US" sz="1240" b="1" spc="30" kern="0" dirty="0">
                <a:solidFill>
                  <a:srgbClr val="C5A55A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Mandela</a:t>
            </a:r>
            <a:endParaRPr lang="en-US" sz="1240" dirty="0"/>
          </a:p>
        </p:txBody>
      </p:sp>
      <p:sp>
        <p:nvSpPr>
          <p:cNvPr id="13" name="Text 9"/>
          <p:cNvSpPr/>
          <p:nvPr/>
        </p:nvSpPr>
        <p:spPr>
          <a:xfrm>
            <a:off x="169164" y="3597920"/>
            <a:ext cx="8805672" cy="296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35"/>
              </a:lnSpc>
              <a:spcAft>
                <a:spcPts val="450"/>
              </a:spcAft>
              <a:buNone/>
            </a:pPr>
            <a:r>
              <a:rPr lang="en-US" sz="2030" b="1" spc="30" kern="0" dirty="0">
                <a:solidFill>
                  <a:srgbClr val="F0ECE4"/>
                </a:solidFill>
                <a:latin typeface="Constantia" altFont="Arial" pitchFamily="34" charset="0"/>
                <a:ea typeface="Constantia" altFont="Arial" pitchFamily="34" charset="-122"/>
                <a:cs typeface="Constantia" altFont="Arial" pitchFamily="34" charset="-120"/>
              </a:rPr>
              <a:t>Nonviolent Resistance &amp; Righteous Leadership</a:t>
            </a:r>
            <a:endParaRPr lang="en-US" sz="2030" dirty="0"/>
          </a:p>
        </p:txBody>
      </p:sp>
      <p:sp>
        <p:nvSpPr>
          <p:cNvPr id="14" name="Text 10"/>
          <p:cNvSpPr/>
          <p:nvPr/>
        </p:nvSpPr>
        <p:spPr>
          <a:xfrm>
            <a:off x="45720" y="3951387"/>
            <a:ext cx="9052560" cy="192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515"/>
              </a:lnSpc>
              <a:spcAft>
                <a:spcPts val="1010"/>
              </a:spcAft>
              <a:buNone/>
            </a:pPr>
            <a:r>
              <a:rPr lang="en-US" sz="1010" spc="20" kern="0" dirty="0">
                <a:solidFill>
                  <a:srgbClr val="A8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 Focus: Paired Passage Analysis &amp; Rhetorical Strategies</a:t>
            </a:r>
            <a:endParaRPr lang="en-US" sz="1010" dirty="0"/>
          </a:p>
        </p:txBody>
      </p:sp>
      <p:sp>
        <p:nvSpPr>
          <p:cNvPr id="15" name="Text 11"/>
          <p:cNvSpPr/>
          <p:nvPr/>
        </p:nvSpPr>
        <p:spPr>
          <a:xfrm>
            <a:off x="2514154" y="4271963"/>
            <a:ext cx="4115693" cy="300038"/>
          </a:xfrm>
          <a:prstGeom prst="roundRect">
            <a:avLst>
              <a:gd name="adj" fmla="val 19048"/>
            </a:avLst>
          </a:prstGeom>
          <a:solidFill>
            <a:srgbClr val="C5A55A">
              <a:alpha val="12000"/>
            </a:srgbClr>
          </a:solidFill>
          <a:ln w="9525">
            <a:solidFill>
              <a:srgbClr val="C5A55A">
                <a:alpha val="30000"/>
              </a:srgbClr>
            </a:solidFill>
          </a:ln>
        </p:spPr>
        <p:txBody>
          <a:bodyPr wrap="squar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2"/>
          <p:cNvSpPr/>
          <p:nvPr/>
        </p:nvSpPr>
        <p:spPr>
          <a:xfrm>
            <a:off x="2730438" y="4352479"/>
            <a:ext cx="1210642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095"/>
              </a:lnSpc>
              <a:buNone/>
            </a:pPr>
            <a:r>
              <a:rPr lang="en-US" sz="730" spc="2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Evidence-Based Reading</a:t>
            </a:r>
            <a:endParaRPr lang="en-US" sz="730" dirty="0"/>
          </a:p>
        </p:txBody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8434" y="4355613"/>
            <a:ext cx="132588" cy="13258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943201" y="4407396"/>
            <a:ext cx="29170" cy="29170"/>
          </a:xfrm>
          <a:prstGeom prst="ellipse">
            <a:avLst/>
          </a:prstGeom>
          <a:solidFill>
            <a:srgbClr val="C5A55A">
              <a:alpha val="5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4"/>
          <p:cNvSpPr/>
          <p:nvPr/>
        </p:nvSpPr>
        <p:spPr>
          <a:xfrm>
            <a:off x="4100274" y="4352479"/>
            <a:ext cx="1046440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095"/>
              </a:lnSpc>
              <a:buNone/>
            </a:pPr>
            <a:r>
              <a:rPr lang="en-US" sz="730" spc="2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&amp; Reasoning</a:t>
            </a:r>
            <a:endParaRPr lang="en-US" sz="730" dirty="0"/>
          </a:p>
        </p:txBody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0807" y="4355613"/>
            <a:ext cx="132588" cy="13258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156299" y="4407396"/>
            <a:ext cx="29170" cy="29170"/>
          </a:xfrm>
          <a:prstGeom prst="ellipse">
            <a:avLst/>
          </a:prstGeom>
          <a:solidFill>
            <a:srgbClr val="C5A55A">
              <a:alpha val="50000"/>
            </a:srgbClr>
          </a:soli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16"/>
          <p:cNvSpPr/>
          <p:nvPr/>
        </p:nvSpPr>
        <p:spPr>
          <a:xfrm>
            <a:off x="5305142" y="4352479"/>
            <a:ext cx="1227505" cy="13900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ts val="1095"/>
              </a:lnSpc>
              <a:buNone/>
            </a:pPr>
            <a:r>
              <a:rPr lang="en-US" sz="730" spc="20" kern="0" dirty="0">
                <a:solidFill>
                  <a:srgbClr val="C5A5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Rhetoric &amp; Argumentation</a:t>
            </a:r>
            <a:endParaRPr lang="en-US" sz="730" dirty="0"/>
          </a:p>
        </p:txBody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3905" y="4355613"/>
            <a:ext cx="132588" cy="13258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0" y="0"/>
            <a:ext cx="9144000" cy="291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18"/>
          <p:cNvSpPr/>
          <p:nvPr/>
        </p:nvSpPr>
        <p:spPr>
          <a:xfrm>
            <a:off x="0" y="5114330"/>
            <a:ext cx="9144000" cy="29170"/>
          </a:xfrm>
          <a:prstGeom prst="rect">
            <a:avLst/>
          </a:pr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C5A55A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  <p:txBody>
          <a:bodyPr wrap="none" rtlCol="0" anchor="t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PptxGenJS Presentation</dc:subject>
  <dc:creator>docgen</dc:creator>
  <cp:lastModifiedBy>docgen</cp:lastModifiedBy>
  <cp:revision>1</cp:revision>
  <dcterms:created xsi:type="dcterms:W3CDTF">2026-04-22T18:37:33Z</dcterms:created>
  <dcterms:modified xsi:type="dcterms:W3CDTF">2026-04-22T18:37:33Z</dcterms:modified>
</cp:coreProperties>
</file>