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webp" ContentType="image/webp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webp"/><Relationship Id="rId2" Type="http://schemas.openxmlformats.org/officeDocument/2006/relationships/image" Target="../media/image-1-2.webp"/><Relationship Id="rId3" Type="http://schemas.openxmlformats.org/officeDocument/2006/relationships/image" Target="../media/image-1-3.webp"/><Relationship Id="rId4" Type="http://schemas.openxmlformats.org/officeDocument/2006/relationships/image" Target="../media/image-1-4.webp"/><Relationship Id="rId5" Type="http://schemas.openxmlformats.org/officeDocument/2006/relationships/image" Target="../media/image-1-5.png"/><Relationship Id="rId6" Type="http://schemas.openxmlformats.org/officeDocument/2006/relationships/image" Target="../media/image-1-6.svg"/><Relationship Id="rId7" Type="http://schemas.openxmlformats.org/officeDocument/2006/relationships/image" Target="../media/image-1-7.png"/><Relationship Id="rId8" Type="http://schemas.openxmlformats.org/officeDocument/2006/relationships/image" Target="../media/image-1-8.svg"/><Relationship Id="rId9" Type="http://schemas.openxmlformats.org/officeDocument/2006/relationships/image" Target="../media/image-1-9.png"/><Relationship Id="rId10" Type="http://schemas.openxmlformats.org/officeDocument/2006/relationships/image" Target="../media/image-1-10.svg"/><Relationship Id="rId11" Type="http://schemas.openxmlformats.org/officeDocument/2006/relationships/image" Target="../media/image-1-11.png"/><Relationship Id="rId12" Type="http://schemas.openxmlformats.org/officeDocument/2006/relationships/image" Target="../media/image-1-12.sv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webp"/><Relationship Id="rId2" Type="http://schemas.openxmlformats.org/officeDocument/2006/relationships/image" Target="../media/image-10-2.png"/><Relationship Id="rId3" Type="http://schemas.openxmlformats.org/officeDocument/2006/relationships/image" Target="../media/image-10-3.svg"/><Relationship Id="rId4" Type="http://schemas.openxmlformats.org/officeDocument/2006/relationships/image" Target="../media/image-10-4.png"/><Relationship Id="rId5" Type="http://schemas.openxmlformats.org/officeDocument/2006/relationships/image" Target="../media/image-10-5.svg"/><Relationship Id="rId6" Type="http://schemas.openxmlformats.org/officeDocument/2006/relationships/image" Target="../media/image-10-6.png"/><Relationship Id="rId7" Type="http://schemas.openxmlformats.org/officeDocument/2006/relationships/image" Target="../media/image-10-7.svg"/><Relationship Id="rId8" Type="http://schemas.openxmlformats.org/officeDocument/2006/relationships/image" Target="../media/image-10-8.png"/><Relationship Id="rId9" Type="http://schemas.openxmlformats.org/officeDocument/2006/relationships/image" Target="../media/image-10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webp"/><Relationship Id="rId2" Type="http://schemas.openxmlformats.org/officeDocument/2006/relationships/image" Target="../media/image-11-2.png"/><Relationship Id="rId3" Type="http://schemas.openxmlformats.org/officeDocument/2006/relationships/image" Target="../media/image-11-3.svg"/><Relationship Id="rId4" Type="http://schemas.openxmlformats.org/officeDocument/2006/relationships/image" Target="../media/image-11-4.png"/><Relationship Id="rId5" Type="http://schemas.openxmlformats.org/officeDocument/2006/relationships/image" Target="../media/image-11-5.svg"/><Relationship Id="rId6" Type="http://schemas.openxmlformats.org/officeDocument/2006/relationships/image" Target="../media/image-11-6.png"/><Relationship Id="rId7" Type="http://schemas.openxmlformats.org/officeDocument/2006/relationships/image" Target="../media/image-11-7.sv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webp"/><Relationship Id="rId2" Type="http://schemas.openxmlformats.org/officeDocument/2006/relationships/image" Target="../media/image-12-2.webp"/><Relationship Id="rId3" Type="http://schemas.openxmlformats.org/officeDocument/2006/relationships/image" Target="../media/image-12-3.png"/><Relationship Id="rId4" Type="http://schemas.openxmlformats.org/officeDocument/2006/relationships/image" Target="../media/image-12-4.svg"/><Relationship Id="rId5" Type="http://schemas.openxmlformats.org/officeDocument/2006/relationships/image" Target="../media/image-12-5.png"/><Relationship Id="rId6" Type="http://schemas.openxmlformats.org/officeDocument/2006/relationships/image" Target="../media/image-12-6.sv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image" Target="../media/image-13-3.png"/><Relationship Id="rId4" Type="http://schemas.openxmlformats.org/officeDocument/2006/relationships/image" Target="../media/image-13-4.svg"/><Relationship Id="rId5" Type="http://schemas.openxmlformats.org/officeDocument/2006/relationships/image" Target="../media/image-13-5.png"/><Relationship Id="rId6" Type="http://schemas.openxmlformats.org/officeDocument/2006/relationships/image" Target="../media/image-13-6.svg"/><Relationship Id="rId7" Type="http://schemas.openxmlformats.org/officeDocument/2006/relationships/image" Target="../media/image-13-7.png"/><Relationship Id="rId8" Type="http://schemas.openxmlformats.org/officeDocument/2006/relationships/image" Target="../media/image-13-8.svg"/><Relationship Id="rId9" Type="http://schemas.openxmlformats.org/officeDocument/2006/relationships/image" Target="../media/image-13-9.png"/><Relationship Id="rId10" Type="http://schemas.openxmlformats.org/officeDocument/2006/relationships/image" Target="../media/image-13-10.sv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image" Target="../media/image-14-3.png"/><Relationship Id="rId4" Type="http://schemas.openxmlformats.org/officeDocument/2006/relationships/image" Target="../media/image-14-4.svg"/><Relationship Id="rId5" Type="http://schemas.openxmlformats.org/officeDocument/2006/relationships/image" Target="../media/image-14-5.webp"/><Relationship Id="rId6" Type="http://schemas.openxmlformats.org/officeDocument/2006/relationships/image" Target="../media/image-14-6.webp"/><Relationship Id="rId7" Type="http://schemas.openxmlformats.org/officeDocument/2006/relationships/image" Target="../media/image-14-7.webp"/><Relationship Id="rId8" Type="http://schemas.openxmlformats.org/officeDocument/2006/relationships/image" Target="../media/image-14-8.webp"/><Relationship Id="rId9" Type="http://schemas.openxmlformats.org/officeDocument/2006/relationships/image" Target="../media/image-14-9.png"/><Relationship Id="rId10" Type="http://schemas.openxmlformats.org/officeDocument/2006/relationships/image" Target="../media/image-14-10.sv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svg"/><Relationship Id="rId13" Type="http://schemas.openxmlformats.org/officeDocument/2006/relationships/image" Target="../media/image-14-13.png"/><Relationship Id="rId14" Type="http://schemas.openxmlformats.org/officeDocument/2006/relationships/image" Target="../media/image-14-14.sv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image" Target="../media/image-15-3.webp"/><Relationship Id="rId4" Type="http://schemas.openxmlformats.org/officeDocument/2006/relationships/image" Target="../media/image-15-4.webp"/><Relationship Id="rId5" Type="http://schemas.openxmlformats.org/officeDocument/2006/relationships/image" Target="../media/image-15-5.webp"/><Relationship Id="rId6" Type="http://schemas.openxmlformats.org/officeDocument/2006/relationships/image" Target="../media/image-15-6.webp"/><Relationship Id="rId7" Type="http://schemas.openxmlformats.org/officeDocument/2006/relationships/image" Target="../media/image-15-7.png"/><Relationship Id="rId8" Type="http://schemas.openxmlformats.org/officeDocument/2006/relationships/image" Target="../media/image-15-8.sv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image" Target="../media/image-2-3.png"/><Relationship Id="rId4" Type="http://schemas.openxmlformats.org/officeDocument/2006/relationships/image" Target="../media/image-2-4.svg"/><Relationship Id="rId5" Type="http://schemas.openxmlformats.org/officeDocument/2006/relationships/image" Target="../media/image-2-5.png"/><Relationship Id="rId6" Type="http://schemas.openxmlformats.org/officeDocument/2006/relationships/image" Target="../media/image-2-6.svg"/><Relationship Id="rId7" Type="http://schemas.openxmlformats.org/officeDocument/2006/relationships/image" Target="../media/image-2-7.png"/><Relationship Id="rId8" Type="http://schemas.openxmlformats.org/officeDocument/2006/relationships/image" Target="../media/image-2-8.svg"/><Relationship Id="rId9" Type="http://schemas.openxmlformats.org/officeDocument/2006/relationships/image" Target="../media/image-2-9.png"/><Relationship Id="rId10" Type="http://schemas.openxmlformats.org/officeDocument/2006/relationships/image" Target="../media/image-2-10.svg"/><Relationship Id="rId11" Type="http://schemas.openxmlformats.org/officeDocument/2006/relationships/image" Target="../media/image-2-11.png"/><Relationship Id="rId12" Type="http://schemas.openxmlformats.org/officeDocument/2006/relationships/image" Target="../media/image-2-12.sv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image" Target="../media/image-3-5.png"/><Relationship Id="rId6" Type="http://schemas.openxmlformats.org/officeDocument/2006/relationships/image" Target="../media/image-3-6.svg"/><Relationship Id="rId7" Type="http://schemas.openxmlformats.org/officeDocument/2006/relationships/image" Target="../media/image-3-7.png"/><Relationship Id="rId8" Type="http://schemas.openxmlformats.org/officeDocument/2006/relationships/image" Target="../media/image-3-8.svg"/><Relationship Id="rId9" Type="http://schemas.openxmlformats.org/officeDocument/2006/relationships/image" Target="../media/image-3-9.png"/><Relationship Id="rId10" Type="http://schemas.openxmlformats.org/officeDocument/2006/relationships/image" Target="../media/image-3-10.sv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webp"/><Relationship Id="rId2" Type="http://schemas.openxmlformats.org/officeDocument/2006/relationships/image" Target="../media/image-4-2.png"/><Relationship Id="rId3" Type="http://schemas.openxmlformats.org/officeDocument/2006/relationships/image" Target="../media/image-4-3.svg"/><Relationship Id="rId4" Type="http://schemas.openxmlformats.org/officeDocument/2006/relationships/image" Target="../media/image-4-4.png"/><Relationship Id="rId5" Type="http://schemas.openxmlformats.org/officeDocument/2006/relationships/image" Target="../media/image-4-5.sv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webp"/><Relationship Id="rId2" Type="http://schemas.openxmlformats.org/officeDocument/2006/relationships/image" Target="../media/image-5-2.png"/><Relationship Id="rId3" Type="http://schemas.openxmlformats.org/officeDocument/2006/relationships/image" Target="../media/image-5-3.svg"/><Relationship Id="rId4" Type="http://schemas.openxmlformats.org/officeDocument/2006/relationships/image" Target="../media/image-5-4.webp"/><Relationship Id="rId5" Type="http://schemas.openxmlformats.org/officeDocument/2006/relationships/image" Target="../media/image-5-5.png"/><Relationship Id="rId6" Type="http://schemas.openxmlformats.org/officeDocument/2006/relationships/image" Target="../media/image-5-6.svg"/><Relationship Id="rId7" Type="http://schemas.openxmlformats.org/officeDocument/2006/relationships/image" Target="../media/image-5-7.png"/><Relationship Id="rId8" Type="http://schemas.openxmlformats.org/officeDocument/2006/relationships/image" Target="../media/image-5-8.svg"/><Relationship Id="rId9" Type="http://schemas.openxmlformats.org/officeDocument/2006/relationships/image" Target="../media/image-5-9.png"/><Relationship Id="rId10" Type="http://schemas.openxmlformats.org/officeDocument/2006/relationships/image" Target="../media/image-5-10.svg"/><Relationship Id="rId11" Type="http://schemas.openxmlformats.org/officeDocument/2006/relationships/image" Target="../media/image-5-11.png"/><Relationship Id="rId12" Type="http://schemas.openxmlformats.org/officeDocument/2006/relationships/image" Target="../media/image-5-12.sv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webp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webp"/><Relationship Id="rId2" Type="http://schemas.openxmlformats.org/officeDocument/2006/relationships/image" Target="../media/image-7-2.png"/><Relationship Id="rId3" Type="http://schemas.openxmlformats.org/officeDocument/2006/relationships/image" Target="../media/image-7-3.svg"/><Relationship Id="rId4" Type="http://schemas.openxmlformats.org/officeDocument/2006/relationships/image" Target="../media/image-7-4.png"/><Relationship Id="rId5" Type="http://schemas.openxmlformats.org/officeDocument/2006/relationships/image" Target="../media/image-7-5.svg"/><Relationship Id="rId6" Type="http://schemas.openxmlformats.org/officeDocument/2006/relationships/image" Target="../media/image-7-6.png"/><Relationship Id="rId7" Type="http://schemas.openxmlformats.org/officeDocument/2006/relationships/image" Target="../media/image-7-7.svg"/><Relationship Id="rId8" Type="http://schemas.openxmlformats.org/officeDocument/2006/relationships/image" Target="../media/image-7-8.png"/><Relationship Id="rId9" Type="http://schemas.openxmlformats.org/officeDocument/2006/relationships/image" Target="../media/image-7-9.svg"/><Relationship Id="rId10" Type="http://schemas.openxmlformats.org/officeDocument/2006/relationships/image" Target="../media/image-7-10.png"/><Relationship Id="rId11" Type="http://schemas.openxmlformats.org/officeDocument/2006/relationships/image" Target="../media/image-7-11.svg"/><Relationship Id="rId12" Type="http://schemas.openxmlformats.org/officeDocument/2006/relationships/image" Target="../media/image-7-12.png"/><Relationship Id="rId13" Type="http://schemas.openxmlformats.org/officeDocument/2006/relationships/image" Target="../media/image-7-13.svg"/><Relationship Id="rId14" Type="http://schemas.openxmlformats.org/officeDocument/2006/relationships/image" Target="../media/image-7-14.png"/><Relationship Id="rId15" Type="http://schemas.openxmlformats.org/officeDocument/2006/relationships/image" Target="../media/image-7-15.svg"/><Relationship Id="rId16" Type="http://schemas.openxmlformats.org/officeDocument/2006/relationships/image" Target="../media/image-7-16.png"/><Relationship Id="rId17" Type="http://schemas.openxmlformats.org/officeDocument/2006/relationships/image" Target="../media/image-7-17.svg"/><Relationship Id="rId18" Type="http://schemas.openxmlformats.org/officeDocument/2006/relationships/image" Target="../media/image-7-18.png"/><Relationship Id="rId19" Type="http://schemas.openxmlformats.org/officeDocument/2006/relationships/image" Target="../media/image-7-19.svg"/><Relationship Id="rId20" Type="http://schemas.openxmlformats.org/officeDocument/2006/relationships/slideLayout" Target="../slideLayouts/slideLayout1.xml"/><Relationship Id="rId2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webp"/><Relationship Id="rId2" Type="http://schemas.openxmlformats.org/officeDocument/2006/relationships/image" Target="../media/image-8-2.webp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webp"/><Relationship Id="rId2" Type="http://schemas.openxmlformats.org/officeDocument/2006/relationships/image" Target="../media/image-9-2.webp"/><Relationship Id="rId3" Type="http://schemas.openxmlformats.org/officeDocument/2006/relationships/image" Target="../media/image-9-3.png"/><Relationship Id="rId4" Type="http://schemas.openxmlformats.org/officeDocument/2006/relationships/image" Target="../media/image-9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5A55A">
                  <a:alpha val="8000"/>
                </a:srgbClr>
              </a:gs>
              <a:gs pos="60000">
                <a:srgbClr val="000000">
                  <a:alpha val="0"/>
                </a:srgbClr>
              </a:gs>
            </a:gsLst>
            <a:path path="circle">
              <a:fillToRect l="80000" t="50000" r="2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5A55A">
                  <a:alpha val="6000"/>
                </a:srgbClr>
              </a:gs>
              <a:gs pos="60000">
                <a:srgbClr val="000000">
                  <a:alpha val="0"/>
                </a:srgbClr>
              </a:gs>
            </a:gsLst>
            <a:path path="circle">
              <a:fillToRect l="20000" t="50000" r="8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000000">
                  <a:alpha val="15000"/>
                </a:srgbClr>
              </a:gs>
              <a:gs pos="30000">
                <a:srgbClr val="000000">
                  <a:alpha val="0"/>
                </a:srgbClr>
              </a:gs>
              <a:gs pos="70000">
                <a:srgbClr val="000000">
                  <a:alpha val="0"/>
                </a:srgbClr>
              </a:gs>
              <a:gs pos="100000">
                <a:srgbClr val="000000">
                  <a:alpha val="2500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2401520" y="414338"/>
            <a:ext cx="4340959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095"/>
              </a:lnSpc>
              <a:spcAft>
                <a:spcPts val="560"/>
              </a:spcAft>
              <a:buNone/>
            </a:pPr>
            <a:r>
              <a:rPr lang="en-US" sz="730" spc="23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A CLASSROOM JOURNEY THROUGH</a:t>
            </a:r>
            <a:endParaRPr lang="en-US" sz="730" dirty="0"/>
          </a:p>
        </p:txBody>
      </p:sp>
      <p:sp>
        <p:nvSpPr>
          <p:cNvPr id="6" name="Text 4"/>
          <p:cNvSpPr/>
          <p:nvPr/>
        </p:nvSpPr>
        <p:spPr>
          <a:xfrm>
            <a:off x="2500179" y="624334"/>
            <a:ext cx="4143643" cy="409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23"/>
              </a:lnSpc>
              <a:buNone/>
            </a:pPr>
            <a:r>
              <a:rPr lang="en-US" sz="2930" b="1" spc="6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Teaching Righteousness</a:t>
            </a:r>
            <a:endParaRPr lang="en-US" sz="2930" dirty="0"/>
          </a:p>
        </p:txBody>
      </p:sp>
      <p:sp>
        <p:nvSpPr>
          <p:cNvPr id="7" name="Text 5"/>
          <p:cNvSpPr/>
          <p:nvPr/>
        </p:nvSpPr>
        <p:spPr>
          <a:xfrm>
            <a:off x="2500179" y="1047452"/>
            <a:ext cx="4143643" cy="409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23"/>
              </a:lnSpc>
              <a:spcBef>
                <a:spcPts val="110"/>
              </a:spcBef>
              <a:buNone/>
            </a:pPr>
            <a:r>
              <a:rPr lang="en-US" sz="2930" b="1" spc="6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Through History</a:t>
            </a:r>
            <a:endParaRPr lang="en-US" sz="2930" dirty="0"/>
          </a:p>
        </p:txBody>
      </p:sp>
      <p:sp>
        <p:nvSpPr>
          <p:cNvPr id="8" name="Text 6"/>
          <p:cNvSpPr/>
          <p:nvPr/>
        </p:nvSpPr>
        <p:spPr>
          <a:xfrm>
            <a:off x="4027884" y="1581745"/>
            <a:ext cx="429220" cy="759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 rot="2700000">
            <a:off x="4543425" y="1557040"/>
            <a:ext cx="57150" cy="57150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686895" y="1581745"/>
            <a:ext cx="429220" cy="759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800177" y="1714500"/>
            <a:ext cx="1698010" cy="192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15"/>
              </a:lnSpc>
              <a:spcBef>
                <a:spcPts val="340"/>
              </a:spcBef>
              <a:spcAft>
                <a:spcPts val="1580"/>
              </a:spcAft>
              <a:buNone/>
            </a:pPr>
            <a:r>
              <a:rPr lang="en-US" sz="1010" spc="30" kern="0" dirty="0">
                <a:solidFill>
                  <a:srgbClr val="A8B4C8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The Righteousness Museum</a:t>
            </a:r>
            <a:endParaRPr lang="en-US" sz="1010" dirty="0"/>
          </a:p>
        </p:txBody>
      </p:sp>
      <p:sp>
        <p:nvSpPr>
          <p:cNvPr id="12" name="Text 10"/>
          <p:cNvSpPr/>
          <p:nvPr/>
        </p:nvSpPr>
        <p:spPr>
          <a:xfrm>
            <a:off x="1126629" y="2214116"/>
            <a:ext cx="1572220" cy="1964680"/>
          </a:xfrm>
          <a:prstGeom prst="roundRect">
            <a:avLst>
              <a:gd name="adj" fmla="val 2746"/>
            </a:avLst>
          </a:prstGeom>
          <a:noFill/>
          <a:ln w="19050">
            <a:solidFill>
              <a:srgbClr val="C5A55A"/>
            </a:solidFill>
          </a:ln>
          <a:effectLst>
            <a:outerShdw sx="100000" sy="100000" kx="0" ky="0" algn="bl" rotWithShape="0" blurRad="228600" dist="57150" dir="5400000">
              <a:srgbClr val="000000">
                <a:alpha val="50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145679" y="2233166"/>
            <a:ext cx="1534120" cy="1926580"/>
          </a:xfrm>
          <a:prstGeom prst="roundRect">
            <a:avLst>
              <a:gd name="adj" fmla="val 2815"/>
            </a:avLst>
          </a:prstGeom>
        </p:spPr>
      </p:pic>
      <p:sp>
        <p:nvSpPr>
          <p:cNvPr id="14" name="Text 11"/>
          <p:cNvSpPr/>
          <p:nvPr/>
        </p:nvSpPr>
        <p:spPr>
          <a:xfrm>
            <a:off x="1130338" y="3737670"/>
            <a:ext cx="1564803" cy="422077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1B2A4A">
                  <a:alpha val="95000"/>
                </a:srgbClr>
              </a:gs>
            </a:gsLst>
            <a:lin ang="5400000" scaled="1"/>
          </a:gradFill>
          <a:ln/>
        </p:spPr>
        <p:txBody>
          <a:bodyPr wrap="none" lIns="86360" tIns="200660" rIns="86360" bIns="71120" rtlCol="0" anchor="t"/>
          <a:lstStyle/>
          <a:p>
            <a:pPr algn="ctr" indent="0" marL="0">
              <a:buNone/>
            </a:pPr>
            <a:r>
              <a:rPr lang="en-US" sz="790" b="1" spc="3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Mahatma Gandhi</a:t>
            </a:r>
            <a:endParaRPr lang="en-US" sz="790" dirty="0"/>
          </a:p>
        </p:txBody>
      </p:sp>
      <p:sp>
        <p:nvSpPr>
          <p:cNvPr id="15" name="Text 12"/>
          <p:cNvSpPr/>
          <p:nvPr/>
        </p:nvSpPr>
        <p:spPr>
          <a:xfrm>
            <a:off x="2899470" y="2107555"/>
            <a:ext cx="1572220" cy="2071241"/>
          </a:xfrm>
          <a:prstGeom prst="roundRect">
            <a:avLst>
              <a:gd name="adj" fmla="val 2746"/>
            </a:avLst>
          </a:prstGeom>
          <a:noFill/>
          <a:ln w="19050">
            <a:solidFill>
              <a:srgbClr val="C5A55A"/>
            </a:solidFill>
          </a:ln>
          <a:effectLst>
            <a:outerShdw sx="100000" sy="100000" kx="0" ky="0" algn="bl" rotWithShape="0" blurRad="228600" dist="57150" dir="5400000">
              <a:srgbClr val="000000">
                <a:alpha val="50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6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2918520" y="2126605"/>
            <a:ext cx="1534120" cy="2033141"/>
          </a:xfrm>
          <a:prstGeom prst="roundRect">
            <a:avLst>
              <a:gd name="adj" fmla="val 2815"/>
            </a:avLst>
          </a:prstGeom>
        </p:spPr>
      </p:pic>
      <p:sp>
        <p:nvSpPr>
          <p:cNvPr id="17" name="Text 13"/>
          <p:cNvSpPr/>
          <p:nvPr/>
        </p:nvSpPr>
        <p:spPr>
          <a:xfrm>
            <a:off x="2903178" y="3737670"/>
            <a:ext cx="1564803" cy="422077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1B2A4A">
                  <a:alpha val="95000"/>
                </a:srgbClr>
              </a:gs>
            </a:gsLst>
            <a:lin ang="5400000" scaled="1"/>
          </a:gradFill>
          <a:ln/>
        </p:spPr>
        <p:txBody>
          <a:bodyPr wrap="none" lIns="86360" tIns="200660" rIns="86360" bIns="71120" rtlCol="0" anchor="t"/>
          <a:lstStyle/>
          <a:p>
            <a:pPr algn="ctr" indent="0" marL="0">
              <a:buNone/>
            </a:pPr>
            <a:r>
              <a:rPr lang="en-US" sz="790" b="1" spc="3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Nelson Mandela</a:t>
            </a:r>
            <a:endParaRPr lang="en-US" sz="790" dirty="0"/>
          </a:p>
        </p:txBody>
      </p:sp>
      <p:sp>
        <p:nvSpPr>
          <p:cNvPr id="18" name="Text 14"/>
          <p:cNvSpPr/>
          <p:nvPr/>
        </p:nvSpPr>
        <p:spPr>
          <a:xfrm>
            <a:off x="4672310" y="2107555"/>
            <a:ext cx="1572220" cy="2071241"/>
          </a:xfrm>
          <a:prstGeom prst="roundRect">
            <a:avLst>
              <a:gd name="adj" fmla="val 2746"/>
            </a:avLst>
          </a:prstGeom>
          <a:noFill/>
          <a:ln w="19050">
            <a:solidFill>
              <a:srgbClr val="C5A55A"/>
            </a:solidFill>
          </a:ln>
          <a:effectLst>
            <a:outerShdw sx="100000" sy="100000" kx="0" ky="0" algn="bl" rotWithShape="0" blurRad="228600" dist="57150" dir="5400000">
              <a:srgbClr val="000000">
                <a:alpha val="50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4691360" y="2126605"/>
            <a:ext cx="1534120" cy="2033141"/>
          </a:xfrm>
          <a:prstGeom prst="roundRect">
            <a:avLst>
              <a:gd name="adj" fmla="val 2815"/>
            </a:avLst>
          </a:prstGeom>
        </p:spPr>
      </p:pic>
      <p:sp>
        <p:nvSpPr>
          <p:cNvPr id="20" name="Text 15"/>
          <p:cNvSpPr/>
          <p:nvPr/>
        </p:nvSpPr>
        <p:spPr>
          <a:xfrm>
            <a:off x="4676019" y="3737670"/>
            <a:ext cx="1564803" cy="422077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1B2A4A">
                  <a:alpha val="95000"/>
                </a:srgbClr>
              </a:gs>
            </a:gsLst>
            <a:lin ang="5400000" scaled="1"/>
          </a:gradFill>
          <a:ln/>
        </p:spPr>
        <p:txBody>
          <a:bodyPr wrap="none" lIns="86360" tIns="200660" rIns="86360" bIns="71120" rtlCol="0" anchor="t"/>
          <a:lstStyle/>
          <a:p>
            <a:pPr algn="ctr" indent="0" marL="0">
              <a:buNone/>
            </a:pPr>
            <a:r>
              <a:rPr lang="en-US" sz="790" b="1" spc="3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Harriet Tubman</a:t>
            </a:r>
            <a:endParaRPr lang="en-US" sz="790" dirty="0"/>
          </a:p>
        </p:txBody>
      </p:sp>
      <p:sp>
        <p:nvSpPr>
          <p:cNvPr id="21" name="Text 16"/>
          <p:cNvSpPr/>
          <p:nvPr/>
        </p:nvSpPr>
        <p:spPr>
          <a:xfrm>
            <a:off x="6445151" y="2214116"/>
            <a:ext cx="1572220" cy="1964680"/>
          </a:xfrm>
          <a:prstGeom prst="roundRect">
            <a:avLst>
              <a:gd name="adj" fmla="val 2746"/>
            </a:avLst>
          </a:prstGeom>
          <a:noFill/>
          <a:ln w="19050">
            <a:solidFill>
              <a:srgbClr val="C5A55A"/>
            </a:solidFill>
          </a:ln>
          <a:effectLst>
            <a:outerShdw sx="100000" sy="100000" kx="0" ky="0" algn="bl" rotWithShape="0" blurRad="228600" dist="57150" dir="5400000">
              <a:srgbClr val="000000">
                <a:alpha val="50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6464201" y="2233166"/>
            <a:ext cx="1534120" cy="1926580"/>
          </a:xfrm>
          <a:prstGeom prst="roundRect">
            <a:avLst>
              <a:gd name="adj" fmla="val 2815"/>
            </a:avLst>
          </a:prstGeom>
        </p:spPr>
      </p:pic>
      <p:sp>
        <p:nvSpPr>
          <p:cNvPr id="23" name="Text 17"/>
          <p:cNvSpPr/>
          <p:nvPr/>
        </p:nvSpPr>
        <p:spPr>
          <a:xfrm>
            <a:off x="6448860" y="3737670"/>
            <a:ext cx="1564803" cy="422077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1B2A4A">
                  <a:alpha val="95000"/>
                </a:srgbClr>
              </a:gs>
            </a:gsLst>
            <a:lin ang="5400000" scaled="1"/>
          </a:gradFill>
          <a:ln/>
        </p:spPr>
        <p:txBody>
          <a:bodyPr wrap="none" lIns="86360" tIns="200660" rIns="86360" bIns="71120" rtlCol="0" anchor="t"/>
          <a:lstStyle/>
          <a:p>
            <a:pPr algn="ctr" indent="0" marL="0">
              <a:buNone/>
            </a:pPr>
            <a:r>
              <a:rPr lang="en-US" sz="790" b="1" spc="3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Eleanor Roosevelt</a:t>
            </a:r>
            <a:endParaRPr lang="en-US" sz="790" dirty="0"/>
          </a:p>
        </p:txBody>
      </p:sp>
      <p:sp>
        <p:nvSpPr>
          <p:cNvPr id="24" name="Text 18"/>
          <p:cNvSpPr/>
          <p:nvPr/>
        </p:nvSpPr>
        <p:spPr>
          <a:xfrm>
            <a:off x="4178350" y="4482257"/>
            <a:ext cx="285750" cy="759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19"/>
          <p:cNvSpPr/>
          <p:nvPr/>
        </p:nvSpPr>
        <p:spPr>
          <a:xfrm rot="2700000">
            <a:off x="4550420" y="4464546"/>
            <a:ext cx="43160" cy="43160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0"/>
          <p:cNvSpPr/>
          <p:nvPr/>
        </p:nvSpPr>
        <p:spPr>
          <a:xfrm>
            <a:off x="4679900" y="4482257"/>
            <a:ext cx="285750" cy="759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1"/>
          <p:cNvSpPr/>
          <p:nvPr/>
        </p:nvSpPr>
        <p:spPr>
          <a:xfrm>
            <a:off x="2932108" y="4578697"/>
            <a:ext cx="3279785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185"/>
              </a:lnSpc>
              <a:buNone/>
            </a:pPr>
            <a:r>
              <a:rPr lang="en-US" sz="790" b="1" spc="11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Righteousness Museum</a:t>
            </a:r>
            <a:pPr algn="ctr" indent="0" marL="0">
              <a:lnSpc>
                <a:spcPts val="1185"/>
              </a:lnSpc>
              <a:buNone/>
            </a:pPr>
            <a:r>
              <a:rPr lang="en-US" sz="790" spc="110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pPr algn="ctr" indent="0" marL="0">
              <a:lnSpc>
                <a:spcPts val="1185"/>
              </a:lnSpc>
              <a:buNone/>
            </a:pPr>
            <a:r>
              <a:rPr lang="en-US" sz="790" spc="110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|</a:t>
            </a:r>
            <a:pPr algn="ctr" indent="0" marL="0">
              <a:lnSpc>
                <a:spcPts val="1185"/>
              </a:lnSpc>
              <a:buNone/>
            </a:pPr>
            <a:r>
              <a:rPr lang="en-US" sz="790" spc="110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pPr algn="ctr" indent="0" marL="0">
              <a:lnSpc>
                <a:spcPts val="1185"/>
              </a:lnSpc>
              <a:buNone/>
            </a:pPr>
            <a:r>
              <a:rPr lang="en-US" sz="790" spc="110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wiserighteous.org</a:t>
            </a:r>
            <a:endParaRPr lang="en-US" sz="790" dirty="0"/>
          </a:p>
        </p:txBody>
      </p:sp>
      <p:sp>
        <p:nvSpPr>
          <p:cNvPr id="28" name="Text 22"/>
          <p:cNvSpPr/>
          <p:nvPr/>
        </p:nvSpPr>
        <p:spPr>
          <a:xfrm>
            <a:off x="0" y="0"/>
            <a:ext cx="9144000" cy="29170"/>
          </a:xfrm>
          <a:prstGeom prst="rect">
            <a:avLst/>
          </a:prstGeom>
          <a:gradFill rotWithShape="1">
            <a:gsLst>
              <a:gs pos="5000">
                <a:srgbClr val="000000">
                  <a:alpha val="0"/>
                </a:srgbClr>
              </a:gs>
              <a:gs pos="30000">
                <a:srgbClr val="C5A55A"/>
              </a:gs>
              <a:gs pos="70000">
                <a:srgbClr val="C5A55A"/>
              </a:gs>
              <a:gs pos="95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3"/>
          <p:cNvSpPr/>
          <p:nvPr/>
        </p:nvSpPr>
        <p:spPr>
          <a:xfrm>
            <a:off x="0" y="5114330"/>
            <a:ext cx="9144000" cy="29170"/>
          </a:xfrm>
          <a:prstGeom prst="rect">
            <a:avLst/>
          </a:prstGeom>
          <a:gradFill rotWithShape="1">
            <a:gsLst>
              <a:gs pos="5000">
                <a:srgbClr val="000000">
                  <a:alpha val="0"/>
                </a:srgbClr>
              </a:gs>
              <a:gs pos="30000">
                <a:srgbClr val="C5A55A"/>
              </a:gs>
              <a:gs pos="70000">
                <a:srgbClr val="C5A55A"/>
              </a:gs>
              <a:gs pos="95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0" name="Image 4" descr="preencoded.png">    </p:cNvPr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00" y="114300"/>
            <a:ext cx="429220" cy="429220"/>
          </a:xfrm>
          <a:prstGeom prst="rect">
            <a:avLst/>
          </a:prstGeom>
        </p:spPr>
      </p:pic>
      <p:pic>
        <p:nvPicPr>
          <p:cNvPr id="31" name="Image 5" descr="preencoded.png">    </p:cNvPr>
          <p:cNvPicPr>
            <a:picLocks noChangeAspect="1"/>
          </p:cNvPicPr>
          <p:nvPr/>
        </p:nvPicPr>
        <p:blipFill>
          <a:blip r:embed="rId7">
            <a:alphaModFix amt="4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00480" y="114300"/>
            <a:ext cx="429220" cy="429220"/>
          </a:xfrm>
          <a:prstGeom prst="rect">
            <a:avLst/>
          </a:prstGeom>
        </p:spPr>
      </p:pic>
      <p:pic>
        <p:nvPicPr>
          <p:cNvPr id="32" name="Image 6" descr="preencoded.png">    </p:cNvPr>
          <p:cNvPicPr>
            <a:picLocks noChangeAspect="1"/>
          </p:cNvPicPr>
          <p:nvPr/>
        </p:nvPicPr>
        <p:blipFill>
          <a:blip r:embed="rId9">
            <a:alphaModFix amt="4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300" y="4599980"/>
            <a:ext cx="429220" cy="429220"/>
          </a:xfrm>
          <a:prstGeom prst="rect">
            <a:avLst/>
          </a:prstGeom>
        </p:spPr>
      </p:pic>
      <p:pic>
        <p:nvPicPr>
          <p:cNvPr id="33" name="Image 7" descr="preencoded.png">    </p:cNvPr>
          <p:cNvPicPr>
            <a:picLocks noChangeAspect="1"/>
          </p:cNvPicPr>
          <p:nvPr/>
        </p:nvPicPr>
        <p:blipFill>
          <a:blip r:embed="rId11">
            <a:alphaModFix amt="40000"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00480" y="4599980"/>
            <a:ext cx="429220" cy="4292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B2A4A">
                  <a:alpha val="97000"/>
                </a:srgbClr>
              </a:gs>
              <a:gs pos="40000">
                <a:srgbClr val="1B2A4A">
                  <a:alpha val="88000"/>
                </a:srgbClr>
              </a:gs>
              <a:gs pos="70000">
                <a:srgbClr val="1B2A4A">
                  <a:alpha val="55000"/>
                </a:srgbClr>
              </a:gs>
              <a:gs pos="100000">
                <a:srgbClr val="1B2A4A">
                  <a:alpha val="35000"/>
                </a:srgbClr>
              </a:gs>
            </a:gsLst>
            <a:lin ang="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1"/>
          <p:cNvSpPr/>
          <p:nvPr/>
        </p:nvSpPr>
        <p:spPr>
          <a:xfrm>
            <a:off x="514350" y="1729532"/>
            <a:ext cx="893826" cy="265361"/>
          </a:xfrm>
          <a:prstGeom prst="roundRect">
            <a:avLst>
              <a:gd name="adj" fmla="val 16272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/>
            </a:solidFill>
          </a:ln>
        </p:spPr>
        <p:txBody>
          <a:bodyPr wrap="none" lIns="285115" tIns="43180" rIns="128270" bIns="43180" rtlCol="0" anchor="ctr"/>
          <a:lstStyle/>
          <a:p>
            <a:pPr algn="l" indent="0" marL="0">
              <a:buNone/>
            </a:pPr>
            <a:r>
              <a:rPr lang="en-US" sz="840" b="1" spc="14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4</a:t>
            </a:r>
            <a:endParaRPr lang="en-US" sz="84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585" y="1795843"/>
            <a:ext cx="132588" cy="13258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14350" y="2195513"/>
            <a:ext cx="5100638" cy="439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65"/>
              </a:lnSpc>
              <a:spcAft>
                <a:spcPts val="900"/>
              </a:spcAft>
              <a:buNone/>
            </a:pPr>
            <a:r>
              <a:rPr lang="en-US" sz="3150" spc="-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Expanding </a:t>
            </a:r>
            <a:pPr algn="l" indent="0" marL="0">
              <a:lnSpc>
                <a:spcPts val="3465"/>
              </a:lnSpc>
              <a:spcAft>
                <a:spcPts val="900"/>
              </a:spcAft>
              <a:buNone/>
            </a:pPr>
            <a:r>
              <a:rPr lang="en-US" sz="3150" b="1" spc="-3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Rights</a:t>
            </a:r>
            <a:endParaRPr lang="en-US" sz="3150" dirty="0"/>
          </a:p>
        </p:txBody>
      </p:sp>
      <p:sp>
        <p:nvSpPr>
          <p:cNvPr id="7" name="Text 3"/>
          <p:cNvSpPr/>
          <p:nvPr/>
        </p:nvSpPr>
        <p:spPr>
          <a:xfrm>
            <a:off x="514350" y="2749748"/>
            <a:ext cx="4558367" cy="220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36"/>
              </a:lnSpc>
              <a:spcAft>
                <a:spcPts val="1800"/>
              </a:spcAft>
              <a:buNone/>
            </a:pPr>
            <a:r>
              <a:rPr lang="en-US" sz="12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Civil Rights, Women's Suffrage &amp; Human Rights Advocacy</a:t>
            </a:r>
            <a:endParaRPr lang="en-US" sz="1240" dirty="0"/>
          </a:p>
        </p:txBody>
      </p:sp>
      <p:sp>
        <p:nvSpPr>
          <p:cNvPr id="8" name="Text 4"/>
          <p:cNvSpPr/>
          <p:nvPr/>
        </p:nvSpPr>
        <p:spPr>
          <a:xfrm>
            <a:off x="514350" y="3198763"/>
            <a:ext cx="4080510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buNone/>
            </a:pPr>
            <a:r>
              <a:rPr lang="en-US" sz="113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How do social movements embody collective righteousness?</a:t>
            </a:r>
            <a:endParaRPr lang="en-US" sz="1130" dirty="0"/>
          </a:p>
        </p:txBody>
      </p:sp>
      <p:sp>
        <p:nvSpPr>
          <p:cNvPr id="9" name="Text 5"/>
          <p:cNvSpPr/>
          <p:nvPr/>
        </p:nvSpPr>
        <p:spPr>
          <a:xfrm>
            <a:off x="514350" y="3198763"/>
            <a:ext cx="19050" cy="215205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6"/>
          <p:cNvSpPr/>
          <p:nvPr/>
        </p:nvSpPr>
        <p:spPr>
          <a:xfrm>
            <a:off x="514350" y="4572000"/>
            <a:ext cx="285750" cy="285750"/>
          </a:xfrm>
          <a:prstGeom prst="ellipse">
            <a:avLst/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857" y="4648507"/>
            <a:ext cx="132588" cy="13258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43570" y="4572000"/>
            <a:ext cx="285750" cy="285750"/>
          </a:xfrm>
          <a:prstGeom prst="ellipse">
            <a:avLst/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077" y="4648507"/>
            <a:ext cx="132588" cy="13258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72791" y="4572000"/>
            <a:ext cx="285750" cy="285750"/>
          </a:xfrm>
          <a:prstGeom prst="ellipse">
            <a:avLst/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49297" y="4648507"/>
            <a:ext cx="132588" cy="13258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0" y="5108079"/>
            <a:ext cx="9144000" cy="35421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4000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29450" y="1499741"/>
            <a:ext cx="1714500" cy="1249561"/>
          </a:xfrm>
          <a:prstGeom prst="roundRect">
            <a:avLst>
              <a:gd name="adj" fmla="val 4574"/>
            </a:avLst>
          </a:prstGeom>
          <a:noFill/>
          <a:ln w="9525">
            <a:solidFill>
              <a:srgbClr val="C5A55A">
                <a:alpha val="30000"/>
              </a:srgbClr>
            </a:solidFill>
          </a:ln>
          <a:effectLst>
            <a:outerShdw sx="100000" sy="100000" kx="0" ky="0" algn="bl" rotWithShape="0" blurRad="143510" dist="29210" dir="5400000">
              <a:srgbClr val="000000">
                <a:alpha val="40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38975" y="1509266"/>
            <a:ext cx="1695450" cy="1230511"/>
          </a:xfrm>
          <a:prstGeom prst="roundRect">
            <a:avLst>
              <a:gd name="adj" fmla="val 4644"/>
            </a:avLst>
          </a:prstGeom>
        </p:spPr>
      </p:pic>
      <p:sp>
        <p:nvSpPr>
          <p:cNvPr id="4" name="Text 1"/>
          <p:cNvSpPr/>
          <p:nvPr/>
        </p:nvSpPr>
        <p:spPr>
          <a:xfrm>
            <a:off x="7022021" y="2535436"/>
            <a:ext cx="1729359" cy="204341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1B2A4A">
                  <a:alpha val="95000"/>
                </a:srgbClr>
              </a:gs>
            </a:gsLst>
            <a:lin ang="5400000" scaled="1"/>
          </a:gradFill>
          <a:ln/>
        </p:spPr>
        <p:txBody>
          <a:bodyPr wrap="none" lIns="71120" tIns="43180" rIns="71120" bIns="43180" rtlCol="0" anchor="t"/>
          <a:lstStyle/>
          <a:p>
            <a:pPr algn="ctr" indent="0" marL="0">
              <a:buNone/>
            </a:pPr>
            <a:r>
              <a:rPr lang="en-US" sz="6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Women's Suffrage March</a:t>
            </a:r>
            <a:endParaRPr lang="en-US" sz="62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4678114"/>
            <a:ext cx="321915" cy="321915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0635" y="4678114"/>
            <a:ext cx="321915" cy="32191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600152" y="4876354"/>
            <a:ext cx="2072580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095"/>
              </a:lnSpc>
              <a:buNone/>
            </a:pPr>
            <a:r>
              <a:rPr lang="en-US" sz="730" spc="60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750 YEARS OF EXPANDING JUSTICE</a:t>
            </a:r>
            <a:endParaRPr lang="en-US" sz="73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2044" y="4879562"/>
            <a:ext cx="132588" cy="13258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14350" y="2928491"/>
            <a:ext cx="8115300" cy="29170"/>
          </a:xfrm>
          <a:prstGeom prst="roundRect">
            <a:avLst>
              <a:gd name="adj" fmla="val 47892"/>
            </a:avLst>
          </a:prstGeom>
          <a:gradFill rotWithShape="1">
            <a:gsLst>
              <a:gs pos="0">
                <a:srgbClr val="C5A55A"/>
              </a:gs>
              <a:gs pos="50000">
                <a:srgbClr val="C5A55A">
                  <a:alpha val="50000"/>
                </a:srgbClr>
              </a:gs>
              <a:gs pos="100000">
                <a:srgbClr val="C5A55A"/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4"/>
          <p:cNvSpPr/>
          <p:nvPr/>
        </p:nvSpPr>
        <p:spPr>
          <a:xfrm>
            <a:off x="285899" y="2219325"/>
            <a:ext cx="346085" cy="157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40"/>
              </a:lnSpc>
              <a:buNone/>
            </a:pPr>
            <a:r>
              <a:rPr lang="en-US" sz="124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1215</a:t>
            </a:r>
            <a:endParaRPr lang="en-US" sz="1240" dirty="0"/>
          </a:p>
        </p:txBody>
      </p:sp>
      <p:sp>
        <p:nvSpPr>
          <p:cNvPr id="11" name="Text 5"/>
          <p:cNvSpPr/>
          <p:nvPr/>
        </p:nvSpPr>
        <p:spPr>
          <a:xfrm>
            <a:off x="137569" y="2405955"/>
            <a:ext cx="611133" cy="115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913"/>
              </a:lnSpc>
              <a:buNone/>
            </a:pPr>
            <a:r>
              <a:rPr lang="en-US" sz="73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Magna Carta</a:t>
            </a:r>
            <a:endParaRPr lang="en-US" sz="730" dirty="0"/>
          </a:p>
        </p:txBody>
      </p:sp>
      <p:sp>
        <p:nvSpPr>
          <p:cNvPr id="12" name="Text 6"/>
          <p:cNvSpPr/>
          <p:nvPr/>
        </p:nvSpPr>
        <p:spPr>
          <a:xfrm>
            <a:off x="-67157" y="2535585"/>
            <a:ext cx="1020735" cy="338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845"/>
              </a:lnSpc>
              <a:buNone/>
            </a:pPr>
            <a:r>
              <a:rPr lang="en-US" sz="65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Rulers must follow the law — foundation of modern justice</a:t>
            </a:r>
            <a:endParaRPr lang="en-US" sz="650" dirty="0"/>
          </a:p>
        </p:txBody>
      </p:sp>
      <p:sp>
        <p:nvSpPr>
          <p:cNvPr id="13" name="Text 7"/>
          <p:cNvSpPr/>
          <p:nvPr/>
        </p:nvSpPr>
        <p:spPr>
          <a:xfrm>
            <a:off x="436215" y="1933575"/>
            <a:ext cx="13841" cy="285750"/>
          </a:xfrm>
          <a:prstGeom prst="rect">
            <a:avLst/>
          </a:prstGeom>
          <a:solidFill>
            <a:srgbClr val="C5A55A">
              <a:alpha val="40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8"/>
          <p:cNvSpPr/>
          <p:nvPr/>
        </p:nvSpPr>
        <p:spPr>
          <a:xfrm>
            <a:off x="379065" y="1805434"/>
            <a:ext cx="128141" cy="128141"/>
          </a:xfrm>
          <a:prstGeom prst="ellipse">
            <a:avLst/>
          </a:prstGeom>
          <a:solidFill>
            <a:srgbClr val="C5A55A"/>
          </a:solidFill>
          <a:ln w="19050">
            <a:solidFill>
              <a:srgbClr val="1B2A4A"/>
            </a:solidFill>
          </a:ln>
          <a:effectLst>
            <a:outerShdw sx="100000" sy="100000" kx="0" ky="0" algn="bl" rotWithShape="0" blurRad="101600" dist="50800" dir="16200000">
              <a:srgbClr val="c5a55a">
                <a:alpha val="75000"/>
              </a:srgbClr>
            </a:outerShdw>
          </a:effectLst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9"/>
          <p:cNvSpPr/>
          <p:nvPr/>
        </p:nvSpPr>
        <p:spPr>
          <a:xfrm>
            <a:off x="1664196" y="2928491"/>
            <a:ext cx="128141" cy="128141"/>
          </a:xfrm>
          <a:prstGeom prst="ellipse">
            <a:avLst/>
          </a:prstGeom>
          <a:solidFill>
            <a:srgbClr val="C5A55A"/>
          </a:solidFill>
          <a:ln w="19050">
            <a:solidFill>
              <a:srgbClr val="1B2A4A"/>
            </a:solidFill>
          </a:ln>
          <a:effectLst>
            <a:outerShdw sx="100000" sy="100000" kx="0" ky="0" algn="bl" rotWithShape="0" blurRad="101600" dist="50800" dir="16200000">
              <a:srgbClr val="c5a55a">
                <a:alpha val="75000"/>
              </a:srgbClr>
            </a:outerShdw>
          </a:effectLst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0"/>
          <p:cNvSpPr/>
          <p:nvPr/>
        </p:nvSpPr>
        <p:spPr>
          <a:xfrm>
            <a:off x="1721346" y="3056632"/>
            <a:ext cx="13841" cy="285750"/>
          </a:xfrm>
          <a:prstGeom prst="rect">
            <a:avLst/>
          </a:prstGeom>
          <a:solidFill>
            <a:srgbClr val="C5A55A">
              <a:alpha val="40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1"/>
          <p:cNvSpPr/>
          <p:nvPr/>
        </p:nvSpPr>
        <p:spPr>
          <a:xfrm>
            <a:off x="1540371" y="3413373"/>
            <a:ext cx="413534" cy="157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40"/>
              </a:lnSpc>
              <a:buNone/>
            </a:pPr>
            <a:r>
              <a:rPr lang="en-US" sz="124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1800s</a:t>
            </a:r>
            <a:endParaRPr lang="en-US" sz="1240" dirty="0"/>
          </a:p>
        </p:txBody>
      </p:sp>
      <p:sp>
        <p:nvSpPr>
          <p:cNvPr id="18" name="Text 12"/>
          <p:cNvSpPr/>
          <p:nvPr/>
        </p:nvSpPr>
        <p:spPr>
          <a:xfrm>
            <a:off x="1241792" y="3600004"/>
            <a:ext cx="973098" cy="115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913"/>
              </a:lnSpc>
              <a:buNone/>
            </a:pPr>
            <a:r>
              <a:rPr lang="en-US" sz="73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Abolition Movement</a:t>
            </a:r>
            <a:endParaRPr lang="en-US" sz="730" dirty="0"/>
          </a:p>
        </p:txBody>
      </p:sp>
      <p:sp>
        <p:nvSpPr>
          <p:cNvPr id="19" name="Text 13"/>
          <p:cNvSpPr/>
          <p:nvPr/>
        </p:nvSpPr>
        <p:spPr>
          <a:xfrm>
            <a:off x="1217974" y="3729633"/>
            <a:ext cx="1020735" cy="2253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845"/>
              </a:lnSpc>
              <a:buNone/>
            </a:pPr>
            <a:r>
              <a:rPr lang="en-US" sz="65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moral crusade to end the institution of slavery</a:t>
            </a:r>
            <a:endParaRPr lang="en-US" sz="650" dirty="0"/>
          </a:p>
        </p:txBody>
      </p:sp>
      <p:sp>
        <p:nvSpPr>
          <p:cNvPr id="20" name="Text 14"/>
          <p:cNvSpPr/>
          <p:nvPr/>
        </p:nvSpPr>
        <p:spPr>
          <a:xfrm>
            <a:off x="2857500" y="2326630"/>
            <a:ext cx="346085" cy="157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40"/>
              </a:lnSpc>
              <a:buNone/>
            </a:pPr>
            <a:r>
              <a:rPr lang="en-US" sz="124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1848</a:t>
            </a:r>
            <a:endParaRPr lang="en-US" sz="1240" dirty="0"/>
          </a:p>
        </p:txBody>
      </p:sp>
      <p:sp>
        <p:nvSpPr>
          <p:cNvPr id="21" name="Text 15"/>
          <p:cNvSpPr/>
          <p:nvPr/>
        </p:nvSpPr>
        <p:spPr>
          <a:xfrm>
            <a:off x="2412184" y="2513261"/>
            <a:ext cx="1205404" cy="115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913"/>
              </a:lnSpc>
              <a:buNone/>
            </a:pPr>
            <a:r>
              <a:rPr lang="en-US" sz="73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Seneca Falls Convention</a:t>
            </a:r>
            <a:endParaRPr lang="en-US" sz="730" dirty="0"/>
          </a:p>
        </p:txBody>
      </p:sp>
      <p:sp>
        <p:nvSpPr>
          <p:cNvPr id="22" name="Text 16"/>
          <p:cNvSpPr/>
          <p:nvPr/>
        </p:nvSpPr>
        <p:spPr>
          <a:xfrm>
            <a:off x="2504444" y="2642890"/>
            <a:ext cx="1020735" cy="2253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845"/>
              </a:lnSpc>
              <a:buNone/>
            </a:pPr>
            <a:r>
              <a:rPr lang="en-US" sz="65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Launched the women's suffrage movement</a:t>
            </a:r>
            <a:endParaRPr lang="en-US" sz="650" dirty="0"/>
          </a:p>
        </p:txBody>
      </p:sp>
      <p:sp>
        <p:nvSpPr>
          <p:cNvPr id="23" name="Text 17"/>
          <p:cNvSpPr/>
          <p:nvPr/>
        </p:nvSpPr>
        <p:spPr>
          <a:xfrm>
            <a:off x="3007965" y="2040880"/>
            <a:ext cx="13841" cy="285750"/>
          </a:xfrm>
          <a:prstGeom prst="rect">
            <a:avLst/>
          </a:prstGeom>
          <a:solidFill>
            <a:srgbClr val="C5A55A">
              <a:alpha val="40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18"/>
          <p:cNvSpPr/>
          <p:nvPr/>
        </p:nvSpPr>
        <p:spPr>
          <a:xfrm>
            <a:off x="2950815" y="1912739"/>
            <a:ext cx="128141" cy="128141"/>
          </a:xfrm>
          <a:prstGeom prst="ellipse">
            <a:avLst/>
          </a:prstGeom>
          <a:solidFill>
            <a:srgbClr val="C5A55A"/>
          </a:solidFill>
          <a:ln w="19050">
            <a:solidFill>
              <a:srgbClr val="1B2A4A"/>
            </a:solidFill>
          </a:ln>
          <a:effectLst>
            <a:outerShdw sx="100000" sy="100000" kx="0" ky="0" algn="bl" rotWithShape="0" blurRad="101600" dist="50800" dir="16200000">
              <a:srgbClr val="c5a55a">
                <a:alpha val="75000"/>
              </a:srgbClr>
            </a:outerShdw>
          </a:effectLst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19"/>
          <p:cNvSpPr/>
          <p:nvPr/>
        </p:nvSpPr>
        <p:spPr>
          <a:xfrm>
            <a:off x="4235946" y="2928491"/>
            <a:ext cx="128141" cy="128141"/>
          </a:xfrm>
          <a:prstGeom prst="ellipse">
            <a:avLst/>
          </a:prstGeom>
          <a:solidFill>
            <a:srgbClr val="C5A55A"/>
          </a:solidFill>
          <a:ln w="19050">
            <a:solidFill>
              <a:srgbClr val="1B2A4A"/>
            </a:solidFill>
          </a:ln>
          <a:effectLst>
            <a:outerShdw sx="100000" sy="100000" kx="0" ky="0" algn="bl" rotWithShape="0" blurRad="101600" dist="50800" dir="16200000">
              <a:srgbClr val="c5a55a">
                <a:alpha val="75000"/>
              </a:srgbClr>
            </a:outerShdw>
          </a:effectLst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0"/>
          <p:cNvSpPr/>
          <p:nvPr/>
        </p:nvSpPr>
        <p:spPr>
          <a:xfrm>
            <a:off x="4293096" y="3056632"/>
            <a:ext cx="13841" cy="285750"/>
          </a:xfrm>
          <a:prstGeom prst="rect">
            <a:avLst/>
          </a:prstGeom>
          <a:solidFill>
            <a:srgbClr val="C5A55A">
              <a:alpha val="40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1"/>
          <p:cNvSpPr/>
          <p:nvPr/>
        </p:nvSpPr>
        <p:spPr>
          <a:xfrm>
            <a:off x="4142780" y="3413373"/>
            <a:ext cx="346085" cy="157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40"/>
              </a:lnSpc>
              <a:buNone/>
            </a:pPr>
            <a:r>
              <a:rPr lang="en-US" sz="124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1920</a:t>
            </a:r>
            <a:endParaRPr lang="en-US" sz="1240" dirty="0"/>
          </a:p>
        </p:txBody>
      </p:sp>
      <p:sp>
        <p:nvSpPr>
          <p:cNvPr id="28" name="Text 22"/>
          <p:cNvSpPr/>
          <p:nvPr/>
        </p:nvSpPr>
        <p:spPr>
          <a:xfrm>
            <a:off x="3798816" y="3600004"/>
            <a:ext cx="1002402" cy="115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913"/>
              </a:lnSpc>
              <a:buNone/>
            </a:pPr>
            <a:r>
              <a:rPr lang="en-US" sz="73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Women Win the Vote</a:t>
            </a:r>
            <a:endParaRPr lang="en-US" sz="730" dirty="0"/>
          </a:p>
        </p:txBody>
      </p:sp>
      <p:sp>
        <p:nvSpPr>
          <p:cNvPr id="29" name="Text 23"/>
          <p:cNvSpPr/>
          <p:nvPr/>
        </p:nvSpPr>
        <p:spPr>
          <a:xfrm>
            <a:off x="3789724" y="3729633"/>
            <a:ext cx="1020735" cy="338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845"/>
              </a:lnSpc>
              <a:buNone/>
            </a:pPr>
            <a:r>
              <a:rPr lang="en-US" sz="65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Decades of persistent advocacy finally recognized</a:t>
            </a:r>
            <a:endParaRPr lang="en-US" sz="650" dirty="0"/>
          </a:p>
        </p:txBody>
      </p:sp>
      <p:sp>
        <p:nvSpPr>
          <p:cNvPr id="30" name="Text 24"/>
          <p:cNvSpPr/>
          <p:nvPr/>
        </p:nvSpPr>
        <p:spPr>
          <a:xfrm>
            <a:off x="5429399" y="2210842"/>
            <a:ext cx="346085" cy="157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40"/>
              </a:lnSpc>
              <a:buNone/>
            </a:pPr>
            <a:r>
              <a:rPr lang="en-US" sz="124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1948</a:t>
            </a:r>
            <a:endParaRPr lang="en-US" sz="1240" dirty="0"/>
          </a:p>
        </p:txBody>
      </p:sp>
      <p:sp>
        <p:nvSpPr>
          <p:cNvPr id="31" name="Text 25"/>
          <p:cNvSpPr/>
          <p:nvPr/>
        </p:nvSpPr>
        <p:spPr>
          <a:xfrm>
            <a:off x="5003780" y="2397472"/>
            <a:ext cx="1165860" cy="243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913"/>
              </a:lnSpc>
              <a:buNone/>
            </a:pPr>
            <a:r>
              <a:rPr lang="en-US" sz="73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Universal Declaration of Human Rights</a:t>
            </a:r>
            <a:endParaRPr lang="en-US" sz="730" dirty="0"/>
          </a:p>
        </p:txBody>
      </p:sp>
      <p:sp>
        <p:nvSpPr>
          <p:cNvPr id="32" name="Text 26"/>
          <p:cNvSpPr/>
          <p:nvPr/>
        </p:nvSpPr>
        <p:spPr>
          <a:xfrm>
            <a:off x="5040061" y="2642890"/>
            <a:ext cx="1093297" cy="2253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845"/>
              </a:lnSpc>
              <a:buNone/>
            </a:pPr>
            <a:r>
              <a:rPr lang="en-US" sz="65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Eleanor Roosevelt championed global rights</a:t>
            </a:r>
            <a:endParaRPr lang="en-US" sz="650" dirty="0"/>
          </a:p>
        </p:txBody>
      </p:sp>
      <p:sp>
        <p:nvSpPr>
          <p:cNvPr id="33" name="Text 27"/>
          <p:cNvSpPr/>
          <p:nvPr/>
        </p:nvSpPr>
        <p:spPr>
          <a:xfrm>
            <a:off x="5579715" y="1925092"/>
            <a:ext cx="13841" cy="285750"/>
          </a:xfrm>
          <a:prstGeom prst="rect">
            <a:avLst/>
          </a:prstGeom>
          <a:solidFill>
            <a:srgbClr val="C5A55A">
              <a:alpha val="40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4" name="Text 28"/>
          <p:cNvSpPr/>
          <p:nvPr/>
        </p:nvSpPr>
        <p:spPr>
          <a:xfrm>
            <a:off x="5522565" y="1796951"/>
            <a:ext cx="128141" cy="128141"/>
          </a:xfrm>
          <a:prstGeom prst="ellipse">
            <a:avLst/>
          </a:prstGeom>
          <a:solidFill>
            <a:srgbClr val="C5A55A"/>
          </a:solidFill>
          <a:ln w="19050">
            <a:solidFill>
              <a:srgbClr val="1B2A4A"/>
            </a:solidFill>
          </a:ln>
          <a:effectLst>
            <a:outerShdw sx="100000" sy="100000" kx="0" ky="0" algn="bl" rotWithShape="0" blurRad="101600" dist="50800" dir="16200000">
              <a:srgbClr val="c5a55a">
                <a:alpha val="75000"/>
              </a:srgbClr>
            </a:outerShdw>
          </a:effectLst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5" name="Text 29"/>
          <p:cNvSpPr/>
          <p:nvPr/>
        </p:nvSpPr>
        <p:spPr>
          <a:xfrm>
            <a:off x="6807696" y="2928491"/>
            <a:ext cx="128141" cy="128141"/>
          </a:xfrm>
          <a:prstGeom prst="ellipse">
            <a:avLst/>
          </a:prstGeom>
          <a:solidFill>
            <a:srgbClr val="C5A55A"/>
          </a:solidFill>
          <a:ln w="19050">
            <a:solidFill>
              <a:srgbClr val="1B2A4A"/>
            </a:solidFill>
          </a:ln>
          <a:effectLst>
            <a:outerShdw sx="100000" sy="100000" kx="0" ky="0" algn="bl" rotWithShape="0" blurRad="101600" dist="50800" dir="16200000">
              <a:srgbClr val="c5a55a">
                <a:alpha val="75000"/>
              </a:srgbClr>
            </a:outerShdw>
          </a:effectLst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6" name="Text 30"/>
          <p:cNvSpPr/>
          <p:nvPr/>
        </p:nvSpPr>
        <p:spPr>
          <a:xfrm>
            <a:off x="6864846" y="3056632"/>
            <a:ext cx="13841" cy="285750"/>
          </a:xfrm>
          <a:prstGeom prst="rect">
            <a:avLst/>
          </a:prstGeom>
          <a:solidFill>
            <a:srgbClr val="C5A55A">
              <a:alpha val="40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7" name="Text 31"/>
          <p:cNvSpPr/>
          <p:nvPr/>
        </p:nvSpPr>
        <p:spPr>
          <a:xfrm>
            <a:off x="6581477" y="3413373"/>
            <a:ext cx="638800" cy="135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70"/>
              </a:lnSpc>
              <a:buNone/>
            </a:pPr>
            <a:r>
              <a:rPr lang="en-US" sz="107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1950s–60s</a:t>
            </a:r>
            <a:endParaRPr lang="en-US" sz="1070" dirty="0"/>
          </a:p>
        </p:txBody>
      </p:sp>
      <p:sp>
        <p:nvSpPr>
          <p:cNvPr id="38" name="Text 32"/>
          <p:cNvSpPr/>
          <p:nvPr/>
        </p:nvSpPr>
        <p:spPr>
          <a:xfrm>
            <a:off x="6325709" y="3578423"/>
            <a:ext cx="1092116" cy="115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913"/>
              </a:lnSpc>
              <a:buNone/>
            </a:pPr>
            <a:r>
              <a:rPr lang="en-US" sz="73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Civil Rights Movement</a:t>
            </a:r>
            <a:endParaRPr lang="en-US" sz="730" dirty="0"/>
          </a:p>
        </p:txBody>
      </p:sp>
      <p:sp>
        <p:nvSpPr>
          <p:cNvPr id="39" name="Text 33"/>
          <p:cNvSpPr/>
          <p:nvPr/>
        </p:nvSpPr>
        <p:spPr>
          <a:xfrm>
            <a:off x="6361474" y="3708053"/>
            <a:ext cx="1020735" cy="338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845"/>
              </a:lnSpc>
              <a:buNone/>
            </a:pPr>
            <a:r>
              <a:rPr lang="en-US" sz="65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Sit-ins, marches, and legal challenges transformed America</a:t>
            </a:r>
            <a:endParaRPr lang="en-US" sz="650" dirty="0"/>
          </a:p>
        </p:txBody>
      </p:sp>
      <p:sp>
        <p:nvSpPr>
          <p:cNvPr id="40" name="Text 34"/>
          <p:cNvSpPr/>
          <p:nvPr/>
        </p:nvSpPr>
        <p:spPr>
          <a:xfrm>
            <a:off x="457200" y="228600"/>
            <a:ext cx="429220" cy="21580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1" name="Text 35"/>
          <p:cNvSpPr/>
          <p:nvPr/>
        </p:nvSpPr>
        <p:spPr>
          <a:xfrm>
            <a:off x="457200" y="293340"/>
            <a:ext cx="8805672" cy="386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45"/>
              </a:lnSpc>
              <a:spcAft>
                <a:spcPts val="230"/>
              </a:spcAft>
              <a:buNone/>
            </a:pPr>
            <a:r>
              <a:rPr lang="en-US" sz="2030" b="1" spc="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Movements of Righteousness — A Timeline</a:t>
            </a:r>
            <a:endParaRPr lang="en-US" sz="2030" dirty="0"/>
          </a:p>
        </p:txBody>
      </p:sp>
      <p:sp>
        <p:nvSpPr>
          <p:cNvPr id="42" name="Text 36"/>
          <p:cNvSpPr/>
          <p:nvPr/>
        </p:nvSpPr>
        <p:spPr>
          <a:xfrm>
            <a:off x="457200" y="709166"/>
            <a:ext cx="905256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900" i="1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collective action expanded justice across centuries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29500" y="0"/>
            <a:ext cx="1714500" cy="1714500"/>
          </a:xfrm>
          <a:prstGeom prst="ellipse">
            <a:avLst/>
          </a:prstGeom>
          <a:gradFill rotWithShape="1">
            <a:gsLst>
              <a:gs pos="0">
                <a:srgbClr val="C5A55A">
                  <a:alpha val="6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3214390"/>
            <a:ext cx="1929110" cy="1929110"/>
          </a:xfrm>
          <a:prstGeom prst="ellipse">
            <a:avLst/>
          </a:prstGeom>
          <a:gradFill rotWithShape="1">
            <a:gsLst>
              <a:gs pos="0">
                <a:srgbClr val="C5A55A">
                  <a:alpha val="4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72070" y="285750"/>
            <a:ext cx="8987850" cy="2574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28"/>
              </a:lnSpc>
              <a:buNone/>
            </a:pPr>
            <a:r>
              <a:rPr lang="en-US" sz="1690" spc="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Eleanor Roosevelt — </a:t>
            </a:r>
            <a:pPr algn="l" indent="0" marL="0">
              <a:lnSpc>
                <a:spcPts val="2028"/>
              </a:lnSpc>
              <a:buNone/>
            </a:pPr>
            <a:r>
              <a:rPr lang="en-US" sz="1690" b="1" spc="3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Global Advocate for Righteousness</a:t>
            </a:r>
            <a:endParaRPr lang="en-US" sz="1690" dirty="0"/>
          </a:p>
        </p:txBody>
      </p:sp>
      <p:sp>
        <p:nvSpPr>
          <p:cNvPr id="5" name="Text 3"/>
          <p:cNvSpPr/>
          <p:nvPr/>
        </p:nvSpPr>
        <p:spPr>
          <a:xfrm>
            <a:off x="372070" y="600373"/>
            <a:ext cx="571500" cy="29170"/>
          </a:xfrm>
          <a:prstGeom prst="roundRect">
            <a:avLst>
              <a:gd name="adj" fmla="val 47892"/>
            </a:avLst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14945" y="787003"/>
            <a:ext cx="2571750" cy="2429470"/>
          </a:xfrm>
          <a:prstGeom prst="roundRect">
            <a:avLst>
              <a:gd name="adj" fmla="val 2352"/>
            </a:avLst>
          </a:prstGeom>
          <a:noFill/>
          <a:ln w="19050">
            <a:solidFill>
              <a:srgbClr val="C5A55A"/>
            </a:solidFill>
          </a:ln>
          <a:effectLst>
            <a:outerShdw sx="100000" sy="100000" kx="0" ky="0" algn="bl" rotWithShape="0" blurRad="228600" dist="57150" dir="5400000">
              <a:srgbClr val="000000">
                <a:alpha val="40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33995" y="806053"/>
            <a:ext cx="2533650" cy="2391370"/>
          </a:xfrm>
          <a:prstGeom prst="roundRect">
            <a:avLst>
              <a:gd name="adj" fmla="val 2390"/>
            </a:avLst>
          </a:prstGeom>
        </p:spPr>
      </p:pic>
      <p:sp>
        <p:nvSpPr>
          <p:cNvPr id="8" name="Text 5"/>
          <p:cNvSpPr/>
          <p:nvPr/>
        </p:nvSpPr>
        <p:spPr>
          <a:xfrm>
            <a:off x="657820" y="3330773"/>
            <a:ext cx="2286000" cy="1143000"/>
          </a:xfrm>
          <a:prstGeom prst="roundRect">
            <a:avLst>
              <a:gd name="adj" fmla="val 3778"/>
            </a:avLst>
          </a:prstGeom>
          <a:noFill/>
          <a:ln w="9525">
            <a:solidFill>
              <a:srgbClr val="C5A55A">
                <a:alpha val="35000"/>
              </a:srgbClr>
            </a:solidFill>
          </a:ln>
          <a:effectLst>
            <a:outerShdw sx="100000" sy="100000" kx="0" ky="0" algn="bl" rotWithShape="0" blurRad="114300" dist="29210" dir="5400000">
              <a:srgbClr val="000000">
                <a:alpha val="30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667345" y="3340298"/>
            <a:ext cx="2266950" cy="1123950"/>
          </a:xfrm>
          <a:prstGeom prst="roundRect">
            <a:avLst>
              <a:gd name="adj" fmla="val 3842"/>
            </a:avLst>
          </a:prstGeom>
        </p:spPr>
      </p:pic>
      <p:sp>
        <p:nvSpPr>
          <p:cNvPr id="10" name="Text 6"/>
          <p:cNvSpPr/>
          <p:nvPr/>
        </p:nvSpPr>
        <p:spPr>
          <a:xfrm>
            <a:off x="1131570" y="4588073"/>
            <a:ext cx="1338501" cy="1122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884"/>
              </a:lnSpc>
              <a:buNone/>
            </a:pPr>
            <a:r>
              <a:rPr lang="en-US" sz="680" i="1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Eleanor Roosevelt (1884–1962)</a:t>
            </a:r>
            <a:endParaRPr lang="en-US" sz="680" dirty="0"/>
          </a:p>
        </p:txBody>
      </p:sp>
      <p:sp>
        <p:nvSpPr>
          <p:cNvPr id="11" name="Text 7"/>
          <p:cNvSpPr/>
          <p:nvPr/>
        </p:nvSpPr>
        <p:spPr>
          <a:xfrm>
            <a:off x="3515320" y="1420416"/>
            <a:ext cx="5256609" cy="697409"/>
          </a:xfrm>
          <a:prstGeom prst="rect">
            <a:avLst/>
          </a:prstGeom>
          <a:gradFill rotWithShape="1">
            <a:gsLst>
              <a:gs pos="0">
                <a:srgbClr val="C5A55A">
                  <a:alpha val="12000"/>
                </a:srgbClr>
              </a:gs>
              <a:gs pos="100000">
                <a:srgbClr val="C5A55A">
                  <a:alpha val="4000"/>
                </a:srgbClr>
              </a:gs>
            </a:gsLst>
            <a:lin ang="27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8"/>
          <p:cNvSpPr/>
          <p:nvPr/>
        </p:nvSpPr>
        <p:spPr>
          <a:xfrm>
            <a:off x="3515320" y="1420416"/>
            <a:ext cx="28575" cy="697409"/>
          </a:xfrm>
          <a:prstGeom prst="rect">
            <a:avLst/>
          </a:pr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5345" y="1577727"/>
            <a:ext cx="193328" cy="19332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008983" y="1563886"/>
            <a:ext cx="4683326" cy="430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16"/>
              </a:lnSpc>
              <a:buNone/>
            </a:pPr>
            <a:r>
              <a:rPr lang="en-US" sz="101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Chaired the UN committee that drafted the </a:t>
            </a:r>
            <a:pPr algn="l" indent="0" marL="0">
              <a:lnSpc>
                <a:spcPts val="1616"/>
              </a:lnSpc>
              <a:buNone/>
            </a:pPr>
            <a:r>
              <a:rPr lang="en-US" sz="101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Universal Declaration of Human Rights (1948)</a:t>
            </a:r>
            <a:pPr algn="l" indent="0" marL="0">
              <a:lnSpc>
                <a:spcPts val="1616"/>
              </a:lnSpc>
              <a:buNone/>
            </a:pPr>
            <a:r>
              <a:rPr lang="en-US" sz="101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, setting a global standard for justice and dignity.</a:t>
            </a:r>
            <a:endParaRPr lang="en-US" sz="1010" dirty="0"/>
          </a:p>
        </p:txBody>
      </p:sp>
      <p:sp>
        <p:nvSpPr>
          <p:cNvPr id="15" name="Text 10"/>
          <p:cNvSpPr/>
          <p:nvPr/>
        </p:nvSpPr>
        <p:spPr>
          <a:xfrm>
            <a:off x="3558480" y="2310705"/>
            <a:ext cx="57150" cy="57150"/>
          </a:xfrm>
          <a:prstGeom prst="ellipse">
            <a:avLst/>
          </a:prstGeom>
          <a:solidFill>
            <a:srgbClr val="C5A55A"/>
          </a:solidFill>
          <a:ln/>
          <a:effectLst>
            <a:outerShdw sx="100000" sy="100000" kx="0" ky="0" algn="bl" rotWithShape="0" blurRad="57150" dist="50800" dir="16200000">
              <a:srgbClr val="c5a55a">
                <a:alpha val="50000"/>
              </a:srgbClr>
            </a:outerShdw>
          </a:effectLst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1"/>
          <p:cNvSpPr/>
          <p:nvPr/>
        </p:nvSpPr>
        <p:spPr>
          <a:xfrm>
            <a:off x="3686621" y="2261295"/>
            <a:ext cx="5187014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Lady of the United States who transformed the role into a platform for </a:t>
            </a:r>
            <a:pPr algn="l" indent="0" marL="0">
              <a:lnSpc>
                <a:spcPts val="1260"/>
              </a:lnSpc>
              <a:buNone/>
            </a:pPr>
            <a:r>
              <a:rPr lang="en-US" sz="84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 rights advocacy</a:t>
            </a:r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worldwide.</a:t>
            </a:r>
            <a:endParaRPr lang="en-US" sz="840" dirty="0"/>
          </a:p>
        </p:txBody>
      </p:sp>
      <p:sp>
        <p:nvSpPr>
          <p:cNvPr id="17" name="Text 12"/>
          <p:cNvSpPr/>
          <p:nvPr/>
        </p:nvSpPr>
        <p:spPr>
          <a:xfrm>
            <a:off x="3558480" y="2717006"/>
            <a:ext cx="57150" cy="57150"/>
          </a:xfrm>
          <a:prstGeom prst="ellipse">
            <a:avLst/>
          </a:prstGeom>
          <a:solidFill>
            <a:srgbClr val="C5A55A"/>
          </a:solidFill>
          <a:ln/>
          <a:effectLst>
            <a:outerShdw sx="100000" sy="100000" kx="0" ky="0" algn="bl" rotWithShape="0" blurRad="57150" dist="50800" dir="16200000">
              <a:srgbClr val="c5a55a">
                <a:alpha val="50000"/>
              </a:srgbClr>
            </a:outerShdw>
          </a:effectLst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3"/>
          <p:cNvSpPr/>
          <p:nvPr/>
        </p:nvSpPr>
        <p:spPr>
          <a:xfrm>
            <a:off x="3686621" y="2667595"/>
            <a:ext cx="5187014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Called the "</a:t>
            </a:r>
            <a:pPr algn="l" indent="0" marL="0">
              <a:lnSpc>
                <a:spcPts val="1260"/>
              </a:lnSpc>
              <a:buNone/>
            </a:pPr>
            <a:r>
              <a:rPr lang="en-US" sz="84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Lady of the World</a:t>
            </a:r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 by President Truman for her tireless dedication to global justice and equality.</a:t>
            </a:r>
            <a:endParaRPr lang="en-US" sz="840" dirty="0"/>
          </a:p>
        </p:txBody>
      </p:sp>
      <p:sp>
        <p:nvSpPr>
          <p:cNvPr id="19" name="Text 14"/>
          <p:cNvSpPr/>
          <p:nvPr/>
        </p:nvSpPr>
        <p:spPr>
          <a:xfrm>
            <a:off x="3558480" y="3123307"/>
            <a:ext cx="57150" cy="57150"/>
          </a:xfrm>
          <a:prstGeom prst="ellipse">
            <a:avLst/>
          </a:prstGeom>
          <a:solidFill>
            <a:srgbClr val="C5A55A"/>
          </a:solidFill>
          <a:ln/>
          <a:effectLst>
            <a:outerShdw sx="100000" sy="100000" kx="0" ky="0" algn="bl" rotWithShape="0" blurRad="57150" dist="50800" dir="16200000">
              <a:srgbClr val="c5a55a">
                <a:alpha val="50000"/>
              </a:srgbClr>
            </a:outerShdw>
          </a:effectLst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5"/>
          <p:cNvSpPr/>
          <p:nvPr/>
        </p:nvSpPr>
        <p:spPr>
          <a:xfrm>
            <a:off x="3686621" y="3073896"/>
            <a:ext cx="5187014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Advocated for </a:t>
            </a:r>
            <a:pPr algn="l" indent="0" marL="0">
              <a:lnSpc>
                <a:spcPts val="1260"/>
              </a:lnSpc>
              <a:buNone/>
            </a:pPr>
            <a:r>
              <a:rPr lang="en-US" sz="84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civil rights, women's rights</a:t>
            </a:r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and the displaced — demonstrating that righteousness demands action at every level.</a:t>
            </a:r>
            <a:endParaRPr lang="en-US" sz="840" dirty="0"/>
          </a:p>
        </p:txBody>
      </p:sp>
      <p:sp>
        <p:nvSpPr>
          <p:cNvPr id="21" name="Text 16"/>
          <p:cNvSpPr/>
          <p:nvPr/>
        </p:nvSpPr>
        <p:spPr>
          <a:xfrm>
            <a:off x="3515320" y="3566517"/>
            <a:ext cx="5256609" cy="714821"/>
          </a:xfrm>
          <a:prstGeom prst="roundRect">
            <a:avLst>
              <a:gd name="adj" fmla="val 9949"/>
            </a:avLst>
          </a:prstGeom>
          <a:solidFill>
            <a:srgbClr val="243557"/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9012" y="3696900"/>
            <a:ext cx="132588" cy="132588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3900636" y="3690342"/>
            <a:ext cx="5159350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30"/>
              </a:lnSpc>
              <a:spcAft>
                <a:spcPts val="230"/>
              </a:spcAft>
              <a:buNone/>
            </a:pPr>
            <a:r>
              <a:rPr lang="en-US" sz="620" b="1" spc="8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DISCUSSION PROMPT</a:t>
            </a:r>
            <a:endParaRPr lang="en-US" sz="620" dirty="0"/>
          </a:p>
        </p:txBody>
      </p:sp>
      <p:sp>
        <p:nvSpPr>
          <p:cNvPr id="24" name="Text 18"/>
          <p:cNvSpPr/>
          <p:nvPr/>
        </p:nvSpPr>
        <p:spPr>
          <a:xfrm>
            <a:off x="3900636" y="3837533"/>
            <a:ext cx="4784125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does it mean to pursue righteousness on a global level? Is this different from pursuing it locally?</a:t>
            </a:r>
            <a:endParaRPr lang="en-US" sz="84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232F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0050" y="342900"/>
            <a:ext cx="731091" cy="228898"/>
          </a:xfrm>
          <a:prstGeom prst="roundRect">
            <a:avLst>
              <a:gd name="adj" fmla="val 62696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8000"/>
              </a:srgbClr>
            </a:solidFill>
          </a:ln>
        </p:spPr>
        <p:txBody>
          <a:bodyPr wrap="none" lIns="229235" tIns="35560" rIns="114300" bIns="35560" rtlCol="0" anchor="ctr"/>
          <a:lstStyle/>
          <a:p>
            <a:pPr algn="l" indent="0" marL="0">
              <a:buNone/>
            </a:pPr>
            <a:r>
              <a:rPr lang="en-US" sz="730" b="1" spc="8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5</a:t>
            </a:r>
            <a:endParaRPr lang="en-US" sz="73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2464" y="391055"/>
            <a:ext cx="132588" cy="1325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050" y="628948"/>
            <a:ext cx="8927973" cy="3446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14"/>
              </a:lnSpc>
              <a:spcAft>
                <a:spcPts val="230"/>
              </a:spcAft>
              <a:buNone/>
            </a:pPr>
            <a:r>
              <a:rPr lang="en-US" sz="2360" b="1" spc="-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Modern Righteousness in Action</a:t>
            </a:r>
            <a:endParaRPr lang="en-US" sz="2360" dirty="0"/>
          </a:p>
        </p:txBody>
      </p:sp>
      <p:sp>
        <p:nvSpPr>
          <p:cNvPr id="5" name="Text 2"/>
          <p:cNvSpPr/>
          <p:nvPr/>
        </p:nvSpPr>
        <p:spPr>
          <a:xfrm>
            <a:off x="400050" y="1059954"/>
            <a:ext cx="400050" cy="21580"/>
          </a:xfrm>
          <a:prstGeom prst="roundRect">
            <a:avLst>
              <a:gd name="adj" fmla="val 64736"/>
            </a:avLst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400050" y="1181844"/>
            <a:ext cx="5101245" cy="383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40"/>
              </a:lnSpc>
              <a:spcBef>
                <a:spcPts val="790"/>
              </a:spcBef>
              <a:spcAft>
                <a:spcPts val="1580"/>
              </a:spcAft>
              <a:buNone/>
            </a:pPr>
            <a:r>
              <a:rPr lang="en-US" sz="96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Applying the lessons of history to today's world — students research, reflect, and create their own paths of moral courage.</a:t>
            </a:r>
            <a:endParaRPr lang="en-US" sz="960" dirty="0"/>
          </a:p>
        </p:txBody>
      </p:sp>
      <p:sp>
        <p:nvSpPr>
          <p:cNvPr id="7" name="Text 4"/>
          <p:cNvSpPr/>
          <p:nvPr/>
        </p:nvSpPr>
        <p:spPr>
          <a:xfrm>
            <a:off x="400050" y="1747986"/>
            <a:ext cx="1967805" cy="2808833"/>
          </a:xfrm>
          <a:prstGeom prst="roundRect">
            <a:avLst>
              <a:gd name="adj" fmla="val 5099"/>
            </a:avLst>
          </a:prstGeom>
          <a:solidFill>
            <a:srgbClr val="2A3A5E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585341" y="1948607"/>
            <a:ext cx="342900" cy="342900"/>
          </a:xfrm>
          <a:prstGeom prst="ellipse">
            <a:avLst/>
          </a:prstGeom>
          <a:solidFill>
            <a:srgbClr val="C5A55A">
              <a:alpha val="13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288" y="2050554"/>
            <a:ext cx="139005" cy="13900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85341" y="2391817"/>
            <a:ext cx="1756946" cy="171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49"/>
              </a:lnSpc>
              <a:buNone/>
            </a:pPr>
            <a:r>
              <a:rPr lang="en-US" sz="870" b="1" spc="11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ACTIVITY 1</a:t>
            </a:r>
            <a:endParaRPr lang="en-US" sz="870" dirty="0"/>
          </a:p>
        </p:txBody>
      </p:sp>
      <p:sp>
        <p:nvSpPr>
          <p:cNvPr id="11" name="Text 7"/>
          <p:cNvSpPr/>
          <p:nvPr/>
        </p:nvSpPr>
        <p:spPr>
          <a:xfrm>
            <a:off x="585341" y="2633960"/>
            <a:ext cx="1629168" cy="376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12"/>
              </a:lnSpc>
              <a:spcAft>
                <a:spcPts val="680"/>
              </a:spcAft>
              <a:buNone/>
            </a:pPr>
            <a:r>
              <a:rPr lang="en-US" sz="113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Today's Righteous Leaders</a:t>
            </a:r>
            <a:endParaRPr lang="en-US" sz="1130" dirty="0"/>
          </a:p>
        </p:txBody>
      </p:sp>
      <p:sp>
        <p:nvSpPr>
          <p:cNvPr id="12" name="Text 8"/>
          <p:cNvSpPr/>
          <p:nvPr/>
        </p:nvSpPr>
        <p:spPr>
          <a:xfrm>
            <a:off x="585341" y="3078956"/>
            <a:ext cx="1629168" cy="1371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49"/>
              </a:lnSpc>
              <a:buNone/>
            </a:pPr>
            <a:r>
              <a:rPr lang="en-US" sz="87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research a contemporary person or organization making a difference and present their findings to the class.</a:t>
            </a:r>
            <a:endParaRPr lang="en-US" sz="870" dirty="0"/>
          </a:p>
        </p:txBody>
      </p:sp>
      <p:sp>
        <p:nvSpPr>
          <p:cNvPr id="13" name="Text 9"/>
          <p:cNvSpPr/>
          <p:nvPr/>
        </p:nvSpPr>
        <p:spPr>
          <a:xfrm>
            <a:off x="2525316" y="1747986"/>
            <a:ext cx="1967954" cy="2808833"/>
          </a:xfrm>
          <a:prstGeom prst="roundRect">
            <a:avLst>
              <a:gd name="adj" fmla="val 5098"/>
            </a:avLst>
          </a:prstGeom>
          <a:solidFill>
            <a:srgbClr val="2A3A5E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0"/>
          <p:cNvSpPr/>
          <p:nvPr/>
        </p:nvSpPr>
        <p:spPr>
          <a:xfrm>
            <a:off x="2710607" y="1948607"/>
            <a:ext cx="342900" cy="342900"/>
          </a:xfrm>
          <a:prstGeom prst="ellipse">
            <a:avLst/>
          </a:prstGeom>
          <a:solidFill>
            <a:srgbClr val="C5A55A">
              <a:alpha val="13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2554" y="2050554"/>
            <a:ext cx="139005" cy="13900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2710607" y="2391817"/>
            <a:ext cx="1757109" cy="171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49"/>
              </a:lnSpc>
              <a:buNone/>
            </a:pPr>
            <a:r>
              <a:rPr lang="en-US" sz="870" b="1" spc="11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ACTIVITY 2</a:t>
            </a:r>
            <a:endParaRPr lang="en-US" sz="870" dirty="0"/>
          </a:p>
        </p:txBody>
      </p:sp>
      <p:sp>
        <p:nvSpPr>
          <p:cNvPr id="17" name="Text 12"/>
          <p:cNvSpPr/>
          <p:nvPr/>
        </p:nvSpPr>
        <p:spPr>
          <a:xfrm>
            <a:off x="2710607" y="2633960"/>
            <a:ext cx="1757109" cy="17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12"/>
              </a:lnSpc>
              <a:spcAft>
                <a:spcPts val="680"/>
              </a:spcAft>
              <a:buNone/>
            </a:pPr>
            <a:r>
              <a:rPr lang="en-US" sz="113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Modern Challenges</a:t>
            </a:r>
            <a:endParaRPr lang="en-US" sz="1130" dirty="0"/>
          </a:p>
        </p:txBody>
      </p:sp>
      <p:sp>
        <p:nvSpPr>
          <p:cNvPr id="18" name="Text 13"/>
          <p:cNvSpPr/>
          <p:nvPr/>
        </p:nvSpPr>
        <p:spPr>
          <a:xfrm>
            <a:off x="2710607" y="2899618"/>
            <a:ext cx="1629320" cy="1560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49"/>
              </a:lnSpc>
              <a:buNone/>
            </a:pPr>
            <a:r>
              <a:rPr lang="en-US" sz="87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Climate change, refugee crises, inequality, and digital rights create new opportunities for righteous action in our time.</a:t>
            </a:r>
            <a:endParaRPr lang="en-US" sz="870" dirty="0"/>
          </a:p>
        </p:txBody>
      </p:sp>
      <p:sp>
        <p:nvSpPr>
          <p:cNvPr id="19" name="Text 14"/>
          <p:cNvSpPr/>
          <p:nvPr/>
        </p:nvSpPr>
        <p:spPr>
          <a:xfrm>
            <a:off x="4650730" y="1747986"/>
            <a:ext cx="1967805" cy="2808833"/>
          </a:xfrm>
          <a:prstGeom prst="roundRect">
            <a:avLst>
              <a:gd name="adj" fmla="val 5099"/>
            </a:avLst>
          </a:prstGeom>
          <a:solidFill>
            <a:srgbClr val="2A3A5E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5"/>
          <p:cNvSpPr/>
          <p:nvPr/>
        </p:nvSpPr>
        <p:spPr>
          <a:xfrm>
            <a:off x="4836021" y="1948607"/>
            <a:ext cx="342900" cy="342900"/>
          </a:xfrm>
          <a:prstGeom prst="ellipse">
            <a:avLst/>
          </a:prstGeom>
          <a:solidFill>
            <a:srgbClr val="C5A55A">
              <a:alpha val="13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37968" y="2050554"/>
            <a:ext cx="139005" cy="139005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4836021" y="2391817"/>
            <a:ext cx="1756946" cy="171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49"/>
              </a:lnSpc>
              <a:buNone/>
            </a:pPr>
            <a:r>
              <a:rPr lang="en-US" sz="870" b="1" spc="11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ACTIVITY 3</a:t>
            </a:r>
            <a:endParaRPr lang="en-US" sz="870" dirty="0"/>
          </a:p>
        </p:txBody>
      </p:sp>
      <p:sp>
        <p:nvSpPr>
          <p:cNvPr id="23" name="Text 17"/>
          <p:cNvSpPr/>
          <p:nvPr/>
        </p:nvSpPr>
        <p:spPr>
          <a:xfrm>
            <a:off x="4836021" y="2633960"/>
            <a:ext cx="1629168" cy="376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12"/>
              </a:lnSpc>
              <a:spcAft>
                <a:spcPts val="680"/>
              </a:spcAft>
              <a:buNone/>
            </a:pPr>
            <a:r>
              <a:rPr lang="en-US" sz="113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Your Righteousness Action Plan</a:t>
            </a:r>
            <a:endParaRPr lang="en-US" sz="1130" dirty="0"/>
          </a:p>
        </p:txBody>
      </p:sp>
      <p:sp>
        <p:nvSpPr>
          <p:cNvPr id="24" name="Text 18"/>
          <p:cNvSpPr/>
          <p:nvPr/>
        </p:nvSpPr>
        <p:spPr>
          <a:xfrm>
            <a:off x="4836021" y="3078956"/>
            <a:ext cx="1629168" cy="1371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49"/>
              </a:lnSpc>
              <a:buNone/>
            </a:pPr>
            <a:r>
              <a:rPr lang="en-US" sz="87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create a personal plan for practicing moral courage in their own lives — identifying causes, goals, and first steps.</a:t>
            </a:r>
            <a:endParaRPr lang="en-US" sz="870" dirty="0"/>
          </a:p>
        </p:txBody>
      </p:sp>
      <p:sp>
        <p:nvSpPr>
          <p:cNvPr id="25" name="Text 19"/>
          <p:cNvSpPr/>
          <p:nvPr/>
        </p:nvSpPr>
        <p:spPr>
          <a:xfrm>
            <a:off x="6775996" y="1747986"/>
            <a:ext cx="1967954" cy="2808833"/>
          </a:xfrm>
          <a:prstGeom prst="roundRect">
            <a:avLst>
              <a:gd name="adj" fmla="val 5098"/>
            </a:avLst>
          </a:prstGeom>
          <a:solidFill>
            <a:srgbClr val="2A3A5E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0"/>
          <p:cNvSpPr/>
          <p:nvPr/>
        </p:nvSpPr>
        <p:spPr>
          <a:xfrm>
            <a:off x="6961287" y="1948607"/>
            <a:ext cx="342900" cy="342900"/>
          </a:xfrm>
          <a:prstGeom prst="ellipse">
            <a:avLst/>
          </a:prstGeom>
          <a:solidFill>
            <a:srgbClr val="C5A55A">
              <a:alpha val="13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7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63234" y="2050554"/>
            <a:ext cx="139005" cy="139005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6961287" y="2391817"/>
            <a:ext cx="1757109" cy="171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49"/>
              </a:lnSpc>
              <a:buNone/>
            </a:pPr>
            <a:r>
              <a:rPr lang="en-US" sz="870" b="1" spc="11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ACTIVITY 4</a:t>
            </a:r>
            <a:endParaRPr lang="en-US" sz="870" dirty="0"/>
          </a:p>
        </p:txBody>
      </p:sp>
      <p:sp>
        <p:nvSpPr>
          <p:cNvPr id="29" name="Text 22"/>
          <p:cNvSpPr/>
          <p:nvPr/>
        </p:nvSpPr>
        <p:spPr>
          <a:xfrm>
            <a:off x="6961287" y="2633960"/>
            <a:ext cx="1757109" cy="17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12"/>
              </a:lnSpc>
              <a:spcAft>
                <a:spcPts val="680"/>
              </a:spcAft>
              <a:buNone/>
            </a:pPr>
            <a:r>
              <a:rPr lang="en-US" sz="113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Curate Your Own Exhibit</a:t>
            </a:r>
            <a:endParaRPr lang="en-US" sz="1130" dirty="0"/>
          </a:p>
        </p:txBody>
      </p:sp>
      <p:sp>
        <p:nvSpPr>
          <p:cNvPr id="30" name="Text 23"/>
          <p:cNvSpPr/>
          <p:nvPr/>
        </p:nvSpPr>
        <p:spPr>
          <a:xfrm>
            <a:off x="6961287" y="2899618"/>
            <a:ext cx="1629320" cy="1560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49"/>
              </a:lnSpc>
              <a:buNone/>
            </a:pPr>
            <a:r>
              <a:rPr lang="en-US" sz="87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a proposal for a new Righteousness Museum exhibit — choose a theme, select figures, and write exhibit descriptions.</a:t>
            </a:r>
            <a:endParaRPr lang="en-US" sz="870" dirty="0"/>
          </a:p>
        </p:txBody>
      </p:sp>
      <p:sp>
        <p:nvSpPr>
          <p:cNvPr id="31" name="Text 24"/>
          <p:cNvSpPr/>
          <p:nvPr/>
        </p:nvSpPr>
        <p:spPr>
          <a:xfrm>
            <a:off x="400050" y="4789140"/>
            <a:ext cx="3264396" cy="7590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25"/>
          <p:cNvSpPr/>
          <p:nvPr/>
        </p:nvSpPr>
        <p:spPr>
          <a:xfrm>
            <a:off x="3750766" y="4728270"/>
            <a:ext cx="1806550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20"/>
              </a:lnSpc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BRINGING HISTORY INTO TODAY</a:t>
            </a:r>
            <a:endParaRPr lang="en-US" sz="680" dirty="0"/>
          </a:p>
        </p:txBody>
      </p:sp>
      <p:sp>
        <p:nvSpPr>
          <p:cNvPr id="33" name="Text 26"/>
          <p:cNvSpPr/>
          <p:nvPr/>
        </p:nvSpPr>
        <p:spPr>
          <a:xfrm>
            <a:off x="5479405" y="4789140"/>
            <a:ext cx="3264545" cy="7590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100000">
                <a:srgbClr val="000000">
                  <a:alpha val="0"/>
                </a:srgbClr>
              </a:gs>
            </a:gsLst>
            <a:lin ang="1080000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4" name="Text 27"/>
          <p:cNvSpPr/>
          <p:nvPr/>
        </p:nvSpPr>
        <p:spPr>
          <a:xfrm>
            <a:off x="400050" y="1747986"/>
            <a:ext cx="1967808" cy="29170"/>
          </a:xfrm>
          <a:custGeom>
            <a:avLst/>
            <a:gdLst/>
            <a:ahLst/>
            <a:cxnLst/>
            <a:rect l="l" t="t" r="r" b="b"/>
            <a:pathLst>
              <a:path w="1967808" h="29170">
                <a:moveTo>
                  <a:pt x="100330" y="0"/>
                </a:moveTo>
                <a:lnTo>
                  <a:pt x="1867478" y="0"/>
                </a:lnTo>
                <a:lnTo>
                  <a:pt x="1894281" y="3646"/>
                </a:lnTo>
                <a:lnTo>
                  <a:pt x="1905030" y="7293"/>
                </a:lnTo>
                <a:lnTo>
                  <a:pt x="1913034" y="10939"/>
                </a:lnTo>
                <a:lnTo>
                  <a:pt x="1919573" y="14585"/>
                </a:lnTo>
                <a:lnTo>
                  <a:pt x="1925149" y="18231"/>
                </a:lnTo>
                <a:lnTo>
                  <a:pt x="1930019" y="21878"/>
                </a:lnTo>
                <a:lnTo>
                  <a:pt x="1934337" y="25524"/>
                </a:lnTo>
                <a:lnTo>
                  <a:pt x="1938206" y="29170"/>
                </a:lnTo>
                <a:lnTo>
                  <a:pt x="29602" y="29170"/>
                </a:lnTo>
                <a:lnTo>
                  <a:pt x="33470" y="25524"/>
                </a:lnTo>
                <a:lnTo>
                  <a:pt x="37789" y="21878"/>
                </a:lnTo>
                <a:lnTo>
                  <a:pt x="42659" y="18231"/>
                </a:lnTo>
                <a:lnTo>
                  <a:pt x="48234" y="14585"/>
                </a:lnTo>
                <a:lnTo>
                  <a:pt x="54774" y="10939"/>
                </a:lnTo>
                <a:lnTo>
                  <a:pt x="62778" y="7293"/>
                </a:lnTo>
                <a:lnTo>
                  <a:pt x="73527" y="3646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5" name="Text 28"/>
          <p:cNvSpPr/>
          <p:nvPr/>
        </p:nvSpPr>
        <p:spPr>
          <a:xfrm>
            <a:off x="2525316" y="1747986"/>
            <a:ext cx="1967951" cy="29170"/>
          </a:xfrm>
          <a:custGeom>
            <a:avLst/>
            <a:gdLst/>
            <a:ahLst/>
            <a:cxnLst/>
            <a:rect l="l" t="t" r="r" b="b"/>
            <a:pathLst>
              <a:path w="1967951" h="29170">
                <a:moveTo>
                  <a:pt x="100330" y="0"/>
                </a:moveTo>
                <a:lnTo>
                  <a:pt x="1867621" y="0"/>
                </a:lnTo>
                <a:lnTo>
                  <a:pt x="1894423" y="3646"/>
                </a:lnTo>
                <a:lnTo>
                  <a:pt x="1905173" y="7293"/>
                </a:lnTo>
                <a:lnTo>
                  <a:pt x="1913177" y="10939"/>
                </a:lnTo>
                <a:lnTo>
                  <a:pt x="1919716" y="14585"/>
                </a:lnTo>
                <a:lnTo>
                  <a:pt x="1925292" y="18231"/>
                </a:lnTo>
                <a:lnTo>
                  <a:pt x="1930162" y="21878"/>
                </a:lnTo>
                <a:lnTo>
                  <a:pt x="1934480" y="25524"/>
                </a:lnTo>
                <a:lnTo>
                  <a:pt x="1938349" y="29170"/>
                </a:lnTo>
                <a:lnTo>
                  <a:pt x="29602" y="29170"/>
                </a:lnTo>
                <a:lnTo>
                  <a:pt x="33470" y="25524"/>
                </a:lnTo>
                <a:lnTo>
                  <a:pt x="37789" y="21878"/>
                </a:lnTo>
                <a:lnTo>
                  <a:pt x="42659" y="18231"/>
                </a:lnTo>
                <a:lnTo>
                  <a:pt x="48234" y="14585"/>
                </a:lnTo>
                <a:lnTo>
                  <a:pt x="54774" y="10939"/>
                </a:lnTo>
                <a:lnTo>
                  <a:pt x="62778" y="7293"/>
                </a:lnTo>
                <a:lnTo>
                  <a:pt x="73527" y="3646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6" name="Text 29"/>
          <p:cNvSpPr/>
          <p:nvPr/>
        </p:nvSpPr>
        <p:spPr>
          <a:xfrm>
            <a:off x="4650730" y="1747986"/>
            <a:ext cx="1967808" cy="29170"/>
          </a:xfrm>
          <a:custGeom>
            <a:avLst/>
            <a:gdLst/>
            <a:ahLst/>
            <a:cxnLst/>
            <a:rect l="l" t="t" r="r" b="b"/>
            <a:pathLst>
              <a:path w="1967808" h="29170">
                <a:moveTo>
                  <a:pt x="100330" y="0"/>
                </a:moveTo>
                <a:lnTo>
                  <a:pt x="1867478" y="0"/>
                </a:lnTo>
                <a:lnTo>
                  <a:pt x="1894281" y="3646"/>
                </a:lnTo>
                <a:lnTo>
                  <a:pt x="1905030" y="7293"/>
                </a:lnTo>
                <a:lnTo>
                  <a:pt x="1913034" y="10939"/>
                </a:lnTo>
                <a:lnTo>
                  <a:pt x="1919573" y="14585"/>
                </a:lnTo>
                <a:lnTo>
                  <a:pt x="1925149" y="18231"/>
                </a:lnTo>
                <a:lnTo>
                  <a:pt x="1930019" y="21878"/>
                </a:lnTo>
                <a:lnTo>
                  <a:pt x="1934337" y="25524"/>
                </a:lnTo>
                <a:lnTo>
                  <a:pt x="1938206" y="29170"/>
                </a:lnTo>
                <a:lnTo>
                  <a:pt x="29602" y="29170"/>
                </a:lnTo>
                <a:lnTo>
                  <a:pt x="33470" y="25524"/>
                </a:lnTo>
                <a:lnTo>
                  <a:pt x="37789" y="21878"/>
                </a:lnTo>
                <a:lnTo>
                  <a:pt x="42659" y="18231"/>
                </a:lnTo>
                <a:lnTo>
                  <a:pt x="48234" y="14585"/>
                </a:lnTo>
                <a:lnTo>
                  <a:pt x="54774" y="10939"/>
                </a:lnTo>
                <a:lnTo>
                  <a:pt x="62778" y="7293"/>
                </a:lnTo>
                <a:lnTo>
                  <a:pt x="73527" y="3646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7" name="Text 30"/>
          <p:cNvSpPr/>
          <p:nvPr/>
        </p:nvSpPr>
        <p:spPr>
          <a:xfrm>
            <a:off x="6775996" y="1747986"/>
            <a:ext cx="1967951" cy="29170"/>
          </a:xfrm>
          <a:custGeom>
            <a:avLst/>
            <a:gdLst/>
            <a:ahLst/>
            <a:cxnLst/>
            <a:rect l="l" t="t" r="r" b="b"/>
            <a:pathLst>
              <a:path w="1967951" h="29170">
                <a:moveTo>
                  <a:pt x="100330" y="0"/>
                </a:moveTo>
                <a:lnTo>
                  <a:pt x="1867621" y="0"/>
                </a:lnTo>
                <a:lnTo>
                  <a:pt x="1894423" y="3646"/>
                </a:lnTo>
                <a:lnTo>
                  <a:pt x="1905173" y="7293"/>
                </a:lnTo>
                <a:lnTo>
                  <a:pt x="1913177" y="10939"/>
                </a:lnTo>
                <a:lnTo>
                  <a:pt x="1919716" y="14585"/>
                </a:lnTo>
                <a:lnTo>
                  <a:pt x="1925292" y="18231"/>
                </a:lnTo>
                <a:lnTo>
                  <a:pt x="1930162" y="21878"/>
                </a:lnTo>
                <a:lnTo>
                  <a:pt x="1934480" y="25524"/>
                </a:lnTo>
                <a:lnTo>
                  <a:pt x="1938349" y="29170"/>
                </a:lnTo>
                <a:lnTo>
                  <a:pt x="29602" y="29170"/>
                </a:lnTo>
                <a:lnTo>
                  <a:pt x="33470" y="25524"/>
                </a:lnTo>
                <a:lnTo>
                  <a:pt x="37789" y="21878"/>
                </a:lnTo>
                <a:lnTo>
                  <a:pt x="42659" y="18231"/>
                </a:lnTo>
                <a:lnTo>
                  <a:pt x="48234" y="14585"/>
                </a:lnTo>
                <a:lnTo>
                  <a:pt x="54774" y="10939"/>
                </a:lnTo>
                <a:lnTo>
                  <a:pt x="62778" y="7293"/>
                </a:lnTo>
                <a:lnTo>
                  <a:pt x="73527" y="3646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29500" y="0"/>
            <a:ext cx="1714500" cy="1714500"/>
          </a:xfrm>
          <a:prstGeom prst="ellipse">
            <a:avLst/>
          </a:prstGeom>
          <a:gradFill rotWithShape="1">
            <a:gsLst>
              <a:gs pos="0">
                <a:srgbClr val="C5A55A">
                  <a:alpha val="6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3572470"/>
            <a:ext cx="1571030" cy="1571030"/>
          </a:xfrm>
          <a:prstGeom prst="ellipse">
            <a:avLst/>
          </a:prstGeom>
          <a:gradFill rotWithShape="1">
            <a:gsLst>
              <a:gs pos="0">
                <a:srgbClr val="C5A55A">
                  <a:alpha val="4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57200" y="342900"/>
            <a:ext cx="9052560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spc="17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TAKEAWAYS</a:t>
            </a:r>
            <a:endParaRPr lang="en-US" sz="730" dirty="0"/>
          </a:p>
        </p:txBody>
      </p:sp>
      <p:sp>
        <p:nvSpPr>
          <p:cNvPr id="5" name="Text 3"/>
          <p:cNvSpPr/>
          <p:nvPr/>
        </p:nvSpPr>
        <p:spPr>
          <a:xfrm>
            <a:off x="457200" y="525066"/>
            <a:ext cx="8805672" cy="329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96"/>
              </a:lnSpc>
              <a:spcBef>
                <a:spcPts val="340"/>
              </a:spcBef>
              <a:buNone/>
            </a:pPr>
            <a:r>
              <a:rPr lang="en-US" sz="236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What We Have Learned</a:t>
            </a:r>
            <a:endParaRPr lang="en-US" sz="2360" dirty="0"/>
          </a:p>
        </p:txBody>
      </p:sp>
      <p:sp>
        <p:nvSpPr>
          <p:cNvPr id="6" name="Text 4"/>
          <p:cNvSpPr/>
          <p:nvPr/>
        </p:nvSpPr>
        <p:spPr>
          <a:xfrm>
            <a:off x="457200" y="911870"/>
            <a:ext cx="429220" cy="21580"/>
          </a:xfrm>
          <a:prstGeom prst="roundRect">
            <a:avLst>
              <a:gd name="adj" fmla="val 64736"/>
            </a:avLst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57200" y="1134070"/>
            <a:ext cx="8229600" cy="501402"/>
          </a:xfrm>
          <a:prstGeom prst="roundRect">
            <a:avLst>
              <a:gd name="adj" fmla="val 14184"/>
            </a:avLst>
          </a:prstGeom>
          <a:solidFill>
            <a:srgbClr val="243557">
              <a:alpha val="60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00670" y="1234232"/>
            <a:ext cx="314920" cy="314920"/>
          </a:xfrm>
          <a:prstGeom prst="ellipse">
            <a:avLst/>
          </a:prstGeom>
          <a:solidFill>
            <a:srgbClr val="C5A55A">
              <a:alpha val="15000"/>
            </a:srgbClr>
          </a:solidFill>
          <a:ln w="9525">
            <a:solidFill>
              <a:srgbClr val="C5A55A"/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1762" y="1325323"/>
            <a:ext cx="132588" cy="132588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043732" y="1220391"/>
            <a:ext cx="4541014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12"/>
              </a:lnSpc>
              <a:buNone/>
            </a:pPr>
            <a:r>
              <a:rPr lang="en-US" sz="101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Righteousness is timeless</a:t>
            </a:r>
            <a:endParaRPr lang="en-US" sz="1010" dirty="0"/>
          </a:p>
        </p:txBody>
      </p:sp>
      <p:sp>
        <p:nvSpPr>
          <p:cNvPr id="11" name="Text 8"/>
          <p:cNvSpPr/>
          <p:nvPr/>
        </p:nvSpPr>
        <p:spPr>
          <a:xfrm>
            <a:off x="1043732" y="1388120"/>
            <a:ext cx="4541014" cy="149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76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the Magna Carta to modern movements, the pursuit of justice connects every era.</a:t>
            </a:r>
            <a:endParaRPr lang="en-US" sz="840" dirty="0"/>
          </a:p>
        </p:txBody>
      </p:sp>
      <p:sp>
        <p:nvSpPr>
          <p:cNvPr id="12" name="Text 9"/>
          <p:cNvSpPr/>
          <p:nvPr/>
        </p:nvSpPr>
        <p:spPr>
          <a:xfrm>
            <a:off x="457200" y="1692622"/>
            <a:ext cx="8229600" cy="845046"/>
          </a:xfrm>
          <a:prstGeom prst="roundRect">
            <a:avLst>
              <a:gd name="adj" fmla="val 8416"/>
            </a:avLst>
          </a:prstGeom>
          <a:solidFill>
            <a:srgbClr val="243557">
              <a:alpha val="25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600670" y="1777454"/>
            <a:ext cx="314920" cy="314920"/>
          </a:xfrm>
          <a:prstGeom prst="ellipse">
            <a:avLst/>
          </a:prstGeom>
          <a:solidFill>
            <a:srgbClr val="C5A55A">
              <a:alpha val="15000"/>
            </a:srgbClr>
          </a:solidFill>
          <a:ln w="9525">
            <a:solidFill>
              <a:srgbClr val="C5A55A"/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762" y="1868546"/>
            <a:ext cx="132588" cy="132588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043732" y="1763613"/>
            <a:ext cx="8249558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12"/>
              </a:lnSpc>
              <a:buNone/>
            </a:pPr>
            <a:r>
              <a:rPr lang="en-US" sz="101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Moral courage drives change</a:t>
            </a:r>
            <a:endParaRPr lang="en-US" sz="1010" dirty="0"/>
          </a:p>
        </p:txBody>
      </p:sp>
      <p:sp>
        <p:nvSpPr>
          <p:cNvPr id="16" name="Text 12"/>
          <p:cNvSpPr/>
          <p:nvPr/>
        </p:nvSpPr>
        <p:spPr>
          <a:xfrm>
            <a:off x="1043732" y="1931343"/>
            <a:ext cx="8249558" cy="149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76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Tubman, Gandhi, Mandela, and Roosevelt show one person's conviction can transform the world.</a:t>
            </a:r>
            <a:endParaRPr lang="en-US" sz="840" dirty="0"/>
          </a:p>
        </p:txBody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1043732" y="2123777"/>
            <a:ext cx="342900" cy="342900"/>
          </a:xfrm>
          <a:prstGeom prst="rect">
            <a:avLst/>
          </a:prstGeom>
        </p:spPr>
      </p:pic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1457623" y="2123777"/>
            <a:ext cx="342900" cy="342900"/>
          </a:xfrm>
          <a:prstGeom prst="rect">
            <a:avLst/>
          </a:prstGeom>
        </p:spPr>
      </p:pic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1871514" y="2123777"/>
            <a:ext cx="342900" cy="342900"/>
          </a:xfrm>
          <a:prstGeom prst="rect">
            <a:avLst/>
          </a:prstGeom>
        </p:spPr>
      </p:pic>
      <p:pic>
        <p:nvPicPr>
          <p:cNvPr id="20" name="Image 5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2285405" y="2123777"/>
            <a:ext cx="342900" cy="342900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457200" y="2594818"/>
            <a:ext cx="8229600" cy="501402"/>
          </a:xfrm>
          <a:prstGeom prst="roundRect">
            <a:avLst>
              <a:gd name="adj" fmla="val 14184"/>
            </a:avLst>
          </a:prstGeom>
          <a:solidFill>
            <a:srgbClr val="243557">
              <a:alpha val="60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14"/>
          <p:cNvSpPr/>
          <p:nvPr/>
        </p:nvSpPr>
        <p:spPr>
          <a:xfrm>
            <a:off x="600670" y="2694980"/>
            <a:ext cx="314920" cy="314920"/>
          </a:xfrm>
          <a:prstGeom prst="ellipse">
            <a:avLst/>
          </a:prstGeom>
          <a:solidFill>
            <a:srgbClr val="C5A55A">
              <a:alpha val="15000"/>
            </a:srgbClr>
          </a:solidFill>
          <a:ln w="9525">
            <a:solidFill>
              <a:srgbClr val="C5A55A"/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3" name="Image 6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762" y="2786071"/>
            <a:ext cx="132588" cy="132588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1043732" y="2681139"/>
            <a:ext cx="4131082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12"/>
              </a:lnSpc>
              <a:buNone/>
            </a:pPr>
            <a:r>
              <a:rPr lang="en-US" sz="101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Nonviolence is powerful</a:t>
            </a:r>
            <a:endParaRPr lang="en-US" sz="1010" dirty="0"/>
          </a:p>
        </p:txBody>
      </p:sp>
      <p:sp>
        <p:nvSpPr>
          <p:cNvPr id="25" name="Text 16"/>
          <p:cNvSpPr/>
          <p:nvPr/>
        </p:nvSpPr>
        <p:spPr>
          <a:xfrm>
            <a:off x="1043732" y="2848868"/>
            <a:ext cx="4131082" cy="149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76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Principled resistance and forgiveness can overcome even the deepest injustice.</a:t>
            </a:r>
            <a:endParaRPr lang="en-US" sz="840" dirty="0"/>
          </a:p>
        </p:txBody>
      </p:sp>
      <p:sp>
        <p:nvSpPr>
          <p:cNvPr id="26" name="Text 17"/>
          <p:cNvSpPr/>
          <p:nvPr/>
        </p:nvSpPr>
        <p:spPr>
          <a:xfrm>
            <a:off x="457200" y="3153370"/>
            <a:ext cx="8229600" cy="501402"/>
          </a:xfrm>
          <a:prstGeom prst="roundRect">
            <a:avLst>
              <a:gd name="adj" fmla="val 14184"/>
            </a:avLst>
          </a:prstGeom>
          <a:solidFill>
            <a:srgbClr val="243557">
              <a:alpha val="25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18"/>
          <p:cNvSpPr/>
          <p:nvPr/>
        </p:nvSpPr>
        <p:spPr>
          <a:xfrm>
            <a:off x="600670" y="3253532"/>
            <a:ext cx="314920" cy="314920"/>
          </a:xfrm>
          <a:prstGeom prst="ellipse">
            <a:avLst/>
          </a:prstGeom>
          <a:solidFill>
            <a:srgbClr val="C5A55A">
              <a:alpha val="15000"/>
            </a:srgbClr>
          </a:solidFill>
          <a:ln w="9525">
            <a:solidFill>
              <a:srgbClr val="C5A55A"/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8" name="Image 7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1762" y="3344623"/>
            <a:ext cx="132588" cy="132588"/>
          </a:xfrm>
          <a:prstGeom prst="rect">
            <a:avLst/>
          </a:prstGeom>
        </p:spPr>
      </p:pic>
      <p:sp>
        <p:nvSpPr>
          <p:cNvPr id="29" name="Text 19"/>
          <p:cNvSpPr/>
          <p:nvPr/>
        </p:nvSpPr>
        <p:spPr>
          <a:xfrm>
            <a:off x="1043732" y="3239691"/>
            <a:ext cx="4109145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12"/>
              </a:lnSpc>
              <a:buNone/>
            </a:pPr>
            <a:r>
              <a:rPr lang="en-US" sz="101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Rights must be protected</a:t>
            </a:r>
            <a:endParaRPr lang="en-US" sz="1010" dirty="0"/>
          </a:p>
        </p:txBody>
      </p:sp>
      <p:sp>
        <p:nvSpPr>
          <p:cNvPr id="30" name="Text 20"/>
          <p:cNvSpPr/>
          <p:nvPr/>
        </p:nvSpPr>
        <p:spPr>
          <a:xfrm>
            <a:off x="1043732" y="3407420"/>
            <a:ext cx="4109145" cy="149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76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Written documents and social movements are essential to safeguarding justice.</a:t>
            </a:r>
            <a:endParaRPr lang="en-US" sz="840" dirty="0"/>
          </a:p>
        </p:txBody>
      </p:sp>
      <p:sp>
        <p:nvSpPr>
          <p:cNvPr id="31" name="Text 21"/>
          <p:cNvSpPr/>
          <p:nvPr/>
        </p:nvSpPr>
        <p:spPr>
          <a:xfrm>
            <a:off x="457200" y="3711922"/>
            <a:ext cx="8229600" cy="501402"/>
          </a:xfrm>
          <a:prstGeom prst="roundRect">
            <a:avLst>
              <a:gd name="adj" fmla="val 14184"/>
            </a:avLst>
          </a:prstGeom>
          <a:solidFill>
            <a:srgbClr val="243557">
              <a:alpha val="60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22"/>
          <p:cNvSpPr/>
          <p:nvPr/>
        </p:nvSpPr>
        <p:spPr>
          <a:xfrm>
            <a:off x="600670" y="3812084"/>
            <a:ext cx="314920" cy="314920"/>
          </a:xfrm>
          <a:prstGeom prst="ellipse">
            <a:avLst/>
          </a:prstGeom>
          <a:solidFill>
            <a:srgbClr val="C5A55A">
              <a:alpha val="15000"/>
            </a:srgbClr>
          </a:solidFill>
          <a:ln w="9525">
            <a:solidFill>
              <a:srgbClr val="C5A55A"/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3" name="Image 8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1762" y="3903175"/>
            <a:ext cx="132588" cy="132588"/>
          </a:xfrm>
          <a:prstGeom prst="rect">
            <a:avLst/>
          </a:prstGeom>
        </p:spPr>
      </p:pic>
      <p:sp>
        <p:nvSpPr>
          <p:cNvPr id="34" name="Text 23"/>
          <p:cNvSpPr/>
          <p:nvPr/>
        </p:nvSpPr>
        <p:spPr>
          <a:xfrm>
            <a:off x="1043732" y="3798243"/>
            <a:ext cx="3713783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12"/>
              </a:lnSpc>
              <a:buNone/>
            </a:pPr>
            <a:r>
              <a:rPr lang="en-US" sz="101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Righteousness begins with you</a:t>
            </a:r>
            <a:endParaRPr lang="en-US" sz="1010" dirty="0"/>
          </a:p>
        </p:txBody>
      </p:sp>
      <p:sp>
        <p:nvSpPr>
          <p:cNvPr id="35" name="Text 24"/>
          <p:cNvSpPr/>
          <p:nvPr/>
        </p:nvSpPr>
        <p:spPr>
          <a:xfrm>
            <a:off x="1043732" y="3965972"/>
            <a:ext cx="3713783" cy="149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76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student has the power to practice moral courage in their daily life.</a:t>
            </a:r>
            <a:endParaRPr lang="en-US" sz="840" dirty="0"/>
          </a:p>
        </p:txBody>
      </p:sp>
      <p:sp>
        <p:nvSpPr>
          <p:cNvPr id="36" name="Text 25"/>
          <p:cNvSpPr/>
          <p:nvPr/>
        </p:nvSpPr>
        <p:spPr>
          <a:xfrm>
            <a:off x="457200" y="4622899"/>
            <a:ext cx="8229600" cy="9525"/>
          </a:xfrm>
          <a:prstGeom prst="rect">
            <a:avLst/>
          </a:prstGeom>
          <a:solidFill>
            <a:srgbClr val="C5A55A">
              <a:alpha val="2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7" name="Text 26"/>
          <p:cNvSpPr/>
          <p:nvPr/>
        </p:nvSpPr>
        <p:spPr>
          <a:xfrm>
            <a:off x="457200" y="4718745"/>
            <a:ext cx="1153998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The Righteousness Museum</a:t>
            </a:r>
            <a:endParaRPr lang="en-US" sz="730" dirty="0"/>
          </a:p>
        </p:txBody>
      </p:sp>
      <p:sp>
        <p:nvSpPr>
          <p:cNvPr id="38" name="Text 27"/>
          <p:cNvSpPr/>
          <p:nvPr/>
        </p:nvSpPr>
        <p:spPr>
          <a:xfrm>
            <a:off x="7962900" y="4718745"/>
            <a:ext cx="796290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wiserighteous.org</a:t>
            </a:r>
            <a:endParaRPr lang="en-US" sz="73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29170"/>
          </a:xfrm>
          <a:prstGeom prst="rect">
            <a:avLst/>
          </a:prstGeom>
          <a:gradFill rotWithShape="1">
            <a:gsLst>
              <a:gs pos="5000">
                <a:srgbClr val="000000">
                  <a:alpha val="0"/>
                </a:srgbClr>
              </a:gs>
              <a:gs pos="30000">
                <a:srgbClr val="C5A55A"/>
              </a:gs>
              <a:gs pos="70000">
                <a:srgbClr val="C5A55A"/>
              </a:gs>
              <a:gs pos="95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357015" y="0"/>
            <a:ext cx="6429970" cy="5143500"/>
          </a:xfrm>
          <a:prstGeom prst="rect">
            <a:avLst/>
          </a:prstGeom>
          <a:gradFill rotWithShape="1">
            <a:gsLst>
              <a:gs pos="0">
                <a:srgbClr val="C5A55A">
                  <a:alpha val="8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4743450"/>
            <a:ext cx="9144000" cy="400050"/>
          </a:xfrm>
          <a:prstGeom prst="rect">
            <a:avLst/>
          </a:prstGeom>
          <a:solidFill>
            <a:srgbClr val="243557">
              <a:alpha val="85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4743450"/>
            <a:ext cx="9144000" cy="9525"/>
          </a:xfrm>
          <a:prstGeom prst="rect">
            <a:avLst/>
          </a:prstGeom>
          <a:solidFill>
            <a:srgbClr val="C5A55A">
              <a:alpha val="25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2282279" y="4872930"/>
            <a:ext cx="1603712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dirty="0">
                <a:solidFill>
                  <a:srgbClr val="A8B4C8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The Righteousness Museum</a:t>
            </a:r>
            <a:endParaRPr lang="en-US" sz="790" dirty="0"/>
          </a:p>
        </p:txBody>
      </p:sp>
      <p:sp>
        <p:nvSpPr>
          <p:cNvPr id="7" name="Text 5"/>
          <p:cNvSpPr/>
          <p:nvPr/>
        </p:nvSpPr>
        <p:spPr>
          <a:xfrm>
            <a:off x="3968800" y="4833938"/>
            <a:ext cx="43547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C5A55A">
                    <a:alpha val="3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|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4236988" y="4883497"/>
            <a:ext cx="2887206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20"/>
              </a:lnSpc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materials are 100% original and copyright-safe for classroom use.</a:t>
            </a:r>
            <a:endParaRPr lang="en-US" sz="68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443413" y="458539"/>
            <a:ext cx="257175" cy="257175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937592" y="830014"/>
            <a:ext cx="5268816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spcAft>
                <a:spcPts val="450"/>
              </a:spcAft>
              <a:buNone/>
            </a:pPr>
            <a:r>
              <a:rPr lang="en-US" sz="2250" spc="6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Explore The Righteousness Museum</a:t>
            </a:r>
            <a:endParaRPr lang="en-US" sz="2250" dirty="0"/>
          </a:p>
        </p:txBody>
      </p:sp>
      <p:sp>
        <p:nvSpPr>
          <p:cNvPr id="11" name="Text 8"/>
          <p:cNvSpPr/>
          <p:nvPr/>
        </p:nvSpPr>
        <p:spPr>
          <a:xfrm>
            <a:off x="1836063" y="1230064"/>
            <a:ext cx="5471874" cy="203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605"/>
              </a:lnSpc>
              <a:spcAft>
                <a:spcPts val="1580"/>
              </a:spcAft>
              <a:buNone/>
            </a:pPr>
            <a:r>
              <a:rPr lang="en-US" sz="107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 The Righteousness Museum online and bring these stories to your classroom.</a:t>
            </a:r>
            <a:endParaRPr lang="en-US" sz="1070" dirty="0"/>
          </a:p>
        </p:txBody>
      </p:sp>
      <p:sp>
        <p:nvSpPr>
          <p:cNvPr id="12" name="Text 9"/>
          <p:cNvSpPr/>
          <p:nvPr/>
        </p:nvSpPr>
        <p:spPr>
          <a:xfrm>
            <a:off x="4143375" y="1634430"/>
            <a:ext cx="857250" cy="13841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2944655" y="1848892"/>
            <a:ext cx="3254541" cy="5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2700" b="1" spc="11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wiserighteous.org</a:t>
            </a:r>
            <a:endParaRPr lang="en-US" sz="1200" dirty="0"/>
          </a:p>
        </p:txBody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3328095" y="2563862"/>
            <a:ext cx="514350" cy="514350"/>
          </a:xfrm>
          <a:prstGeom prst="rect">
            <a:avLst/>
          </a:prstGeom>
        </p:spPr>
      </p:pic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3985915" y="2563862"/>
            <a:ext cx="514350" cy="514350"/>
          </a:xfrm>
          <a:prstGeom prst="rect">
            <a:avLst/>
          </a:prstGeom>
        </p:spPr>
      </p:pic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4643735" y="2563862"/>
            <a:ext cx="514350" cy="514350"/>
          </a:xfrm>
          <a:prstGeom prst="rect">
            <a:avLst/>
          </a:prstGeom>
        </p:spPr>
      </p:pic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5301555" y="2563862"/>
            <a:ext cx="514350" cy="514350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2071390" y="3306812"/>
            <a:ext cx="5001220" cy="704534"/>
          </a:xfrm>
          <a:prstGeom prst="roundRect">
            <a:avLst>
              <a:gd name="adj" fmla="val 12258"/>
            </a:avLst>
          </a:prstGeom>
          <a:solidFill>
            <a:srgbClr val="243557"/>
          </a:solidFill>
          <a:ln w="9525">
            <a:solidFill>
              <a:srgbClr val="C5A55A">
                <a:alpha val="18000"/>
              </a:srgbClr>
            </a:solidFill>
          </a:ln>
        </p:spPr>
        <p:txBody>
          <a:bodyPr wrap="square" lIns="257810" tIns="128270" rIns="257810" bIns="12827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Download free </a:t>
            </a:r>
            <a:pPr algn="ctr" indent="0" marL="0">
              <a:buNone/>
            </a:pPr>
            <a:r>
              <a:rPr lang="en-US" sz="90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Teacher Guides</a:t>
            </a:r>
            <a:pPr algn="ctr" indent="0" marL="0">
              <a:buNone/>
            </a:pPr>
            <a:r>
              <a:rPr lang="en-US" sz="90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pPr algn="ctr" indent="0" marL="0">
              <a:buNone/>
            </a:pPr>
            <a:r>
              <a:rPr lang="en-US" sz="90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Worksheets</a:t>
            </a:r>
            <a:pPr algn="ctr" indent="0" marL="0">
              <a:buNone/>
            </a:pPr>
            <a:r>
              <a:rPr lang="en-US" sz="90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and </a:t>
            </a:r>
            <a:pPr algn="ctr" indent="0" marL="0">
              <a:buNone/>
            </a:pPr>
            <a:r>
              <a:rPr lang="en-US" sz="90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Classroom Presentations</a:t>
            </a:r>
            <a:pPr algn="ctr" indent="0" marL="0">
              <a:buNone/>
            </a:pPr>
            <a:r>
              <a:rPr lang="en-US" sz="90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at our Education Resources page.</a:t>
            </a:r>
            <a:endParaRPr lang="en-US" sz="900" dirty="0"/>
          </a:p>
        </p:txBody>
      </p:sp>
      <p:sp>
        <p:nvSpPr>
          <p:cNvPr id="19" name="Text 12"/>
          <p:cNvSpPr/>
          <p:nvPr/>
        </p:nvSpPr>
        <p:spPr>
          <a:xfrm>
            <a:off x="3227613" y="4134296"/>
            <a:ext cx="2688625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185"/>
              </a:lnSpc>
              <a:spcBef>
                <a:spcPts val="1130"/>
              </a:spcBef>
              <a:buNone/>
            </a:pPr>
            <a:r>
              <a:rPr lang="en-US" sz="79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Questions? Contact us at </a:t>
            </a:r>
            <a:pPr algn="ctr" indent="0" marL="0">
              <a:lnSpc>
                <a:spcPts val="1185"/>
              </a:lnSpc>
              <a:spcBef>
                <a:spcPts val="1130"/>
              </a:spcBef>
              <a:buNone/>
            </a:pPr>
            <a:r>
              <a:rPr lang="en-US" sz="79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admin@wiserighteous.org</a:t>
            </a:r>
            <a:endParaRPr lang="en-US" sz="790" dirty="0"/>
          </a:p>
        </p:txBody>
      </p:sp>
      <p:pic>
        <p:nvPicPr>
          <p:cNvPr id="20" name="Image 5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21109" y="4149039"/>
            <a:ext cx="132588" cy="1325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5A55A">
                  <a:alpha val="4000"/>
                </a:srgbClr>
              </a:gs>
              <a:gs pos="60000">
                <a:srgbClr val="000000">
                  <a:alpha val="0"/>
                </a:srgbClr>
              </a:gs>
            </a:gsLst>
            <a:path path="circle">
              <a:fillToRect l="80000" t="70000" r="20000" b="3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5A55A">
                  <a:alpha val="3000"/>
                </a:srgbClr>
              </a:gs>
              <a:gs pos="50000">
                <a:srgbClr val="000000">
                  <a:alpha val="0"/>
                </a:srgbClr>
              </a:gs>
            </a:gsLst>
            <a:path path="circle">
              <a:fillToRect l="20000" t="30000" r="80000" b="7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4771430"/>
            <a:ext cx="9144000" cy="372070"/>
          </a:xfrm>
          <a:prstGeom prst="rect">
            <a:avLst/>
          </a:prstGeom>
          <a:solidFill>
            <a:srgbClr val="243557">
              <a:alpha val="70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4771430"/>
            <a:ext cx="9144000" cy="9525"/>
          </a:xfrm>
          <a:prstGeom prst="rect">
            <a:avLst/>
          </a:prstGeom>
          <a:solidFill>
            <a:srgbClr val="C5A55A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769" y="4895785"/>
            <a:ext cx="132588" cy="13258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13916" y="4882158"/>
            <a:ext cx="1080820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wiserighteous.org</a:t>
            </a:r>
            <a:endParaRPr lang="en-US" sz="84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1827" y="4895859"/>
            <a:ext cx="132588" cy="13258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892850" y="4892725"/>
            <a:ext cx="3073345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materials are 100% original and copyright-safe for classroom use</a:t>
            </a:r>
            <a:endParaRPr lang="en-US" sz="730" dirty="0"/>
          </a:p>
        </p:txBody>
      </p:sp>
      <p:sp>
        <p:nvSpPr>
          <p:cNvPr id="10" name="Text 6"/>
          <p:cNvSpPr/>
          <p:nvPr/>
        </p:nvSpPr>
        <p:spPr>
          <a:xfrm>
            <a:off x="466725" y="1074093"/>
            <a:ext cx="2609850" cy="29170"/>
          </a:xfrm>
          <a:custGeom>
            <a:avLst/>
            <a:gdLst/>
            <a:ahLst/>
            <a:cxnLst/>
            <a:rect l="l" t="t" r="r" b="b"/>
            <a:pathLst>
              <a:path w="2609850" h="29170">
                <a:moveTo>
                  <a:pt x="114300" y="0"/>
                </a:moveTo>
                <a:lnTo>
                  <a:pt x="2495550" y="0"/>
                </a:lnTo>
                <a:lnTo>
                  <a:pt x="2495550" y="0"/>
                </a:lnTo>
                <a:lnTo>
                  <a:pt x="2517849" y="2196"/>
                </a:lnTo>
                <a:lnTo>
                  <a:pt x="2539291" y="8701"/>
                </a:lnTo>
                <a:lnTo>
                  <a:pt x="2559052" y="19263"/>
                </a:lnTo>
                <a:lnTo>
                  <a:pt x="2576372" y="29170"/>
                </a:lnTo>
                <a:lnTo>
                  <a:pt x="2590587" y="29170"/>
                </a:lnTo>
                <a:lnTo>
                  <a:pt x="2601149" y="29170"/>
                </a:lnTo>
                <a:lnTo>
                  <a:pt x="2607654" y="29170"/>
                </a:lnTo>
                <a:lnTo>
                  <a:pt x="2609850" y="29170"/>
                </a:lnTo>
                <a:lnTo>
                  <a:pt x="2609850" y="29170"/>
                </a:lnTo>
                <a:lnTo>
                  <a:pt x="0" y="29170"/>
                </a:lnTo>
                <a:lnTo>
                  <a:pt x="0" y="114300"/>
                </a:lnTo>
                <a:lnTo>
                  <a:pt x="114300" y="0"/>
                </a:lnTo>
                <a:lnTo>
                  <a:pt x="92001" y="2196"/>
                </a:lnTo>
                <a:lnTo>
                  <a:pt x="70559" y="8701"/>
                </a:lnTo>
                <a:lnTo>
                  <a:pt x="50798" y="19263"/>
                </a:lnTo>
                <a:lnTo>
                  <a:pt x="33478" y="29170"/>
                </a:lnTo>
                <a:lnTo>
                  <a:pt x="19263" y="29170"/>
                </a:lnTo>
                <a:lnTo>
                  <a:pt x="8701" y="29170"/>
                </a:lnTo>
                <a:lnTo>
                  <a:pt x="2196" y="29170"/>
                </a:lnTo>
                <a:lnTo>
                  <a:pt x="0" y="29170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7"/>
          <p:cNvSpPr/>
          <p:nvPr/>
        </p:nvSpPr>
        <p:spPr>
          <a:xfrm>
            <a:off x="667345" y="2160369"/>
            <a:ext cx="35421" cy="35421"/>
          </a:xfrm>
          <a:prstGeom prst="ellipse">
            <a:avLst/>
          </a:prstGeom>
          <a:solidFill>
            <a:srgbClr val="C5A55A">
              <a:alpha val="6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8"/>
          <p:cNvSpPr/>
          <p:nvPr/>
        </p:nvSpPr>
        <p:spPr>
          <a:xfrm>
            <a:off x="667345" y="2363520"/>
            <a:ext cx="35421" cy="35421"/>
          </a:xfrm>
          <a:prstGeom prst="ellipse">
            <a:avLst/>
          </a:prstGeom>
          <a:solidFill>
            <a:srgbClr val="C5A55A">
              <a:alpha val="6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9"/>
          <p:cNvSpPr/>
          <p:nvPr/>
        </p:nvSpPr>
        <p:spPr>
          <a:xfrm>
            <a:off x="667345" y="2566670"/>
            <a:ext cx="35421" cy="35421"/>
          </a:xfrm>
          <a:prstGeom prst="ellipse">
            <a:avLst/>
          </a:prstGeom>
          <a:solidFill>
            <a:srgbClr val="C5A55A">
              <a:alpha val="6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0"/>
          <p:cNvSpPr/>
          <p:nvPr/>
        </p:nvSpPr>
        <p:spPr>
          <a:xfrm>
            <a:off x="667345" y="2769820"/>
            <a:ext cx="35421" cy="35421"/>
          </a:xfrm>
          <a:prstGeom prst="ellipse">
            <a:avLst/>
          </a:prstGeom>
          <a:solidFill>
            <a:srgbClr val="C5A55A">
              <a:alpha val="6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1"/>
          <p:cNvSpPr/>
          <p:nvPr/>
        </p:nvSpPr>
        <p:spPr>
          <a:xfrm>
            <a:off x="3267075" y="1074093"/>
            <a:ext cx="2609850" cy="29170"/>
          </a:xfrm>
          <a:custGeom>
            <a:avLst/>
            <a:gdLst/>
            <a:ahLst/>
            <a:cxnLst/>
            <a:rect l="l" t="t" r="r" b="b"/>
            <a:pathLst>
              <a:path w="2609850" h="29170">
                <a:moveTo>
                  <a:pt x="114300" y="0"/>
                </a:moveTo>
                <a:lnTo>
                  <a:pt x="2495550" y="0"/>
                </a:lnTo>
                <a:lnTo>
                  <a:pt x="2495550" y="0"/>
                </a:lnTo>
                <a:lnTo>
                  <a:pt x="2517849" y="2196"/>
                </a:lnTo>
                <a:lnTo>
                  <a:pt x="2539291" y="8701"/>
                </a:lnTo>
                <a:lnTo>
                  <a:pt x="2559052" y="19263"/>
                </a:lnTo>
                <a:lnTo>
                  <a:pt x="2576372" y="29170"/>
                </a:lnTo>
                <a:lnTo>
                  <a:pt x="2590587" y="29170"/>
                </a:lnTo>
                <a:lnTo>
                  <a:pt x="2601149" y="29170"/>
                </a:lnTo>
                <a:lnTo>
                  <a:pt x="2607654" y="29170"/>
                </a:lnTo>
                <a:lnTo>
                  <a:pt x="2609850" y="29170"/>
                </a:lnTo>
                <a:lnTo>
                  <a:pt x="2609850" y="29170"/>
                </a:lnTo>
                <a:lnTo>
                  <a:pt x="0" y="29170"/>
                </a:lnTo>
                <a:lnTo>
                  <a:pt x="0" y="114300"/>
                </a:lnTo>
                <a:lnTo>
                  <a:pt x="114300" y="0"/>
                </a:lnTo>
                <a:lnTo>
                  <a:pt x="92001" y="2196"/>
                </a:lnTo>
                <a:lnTo>
                  <a:pt x="70559" y="8701"/>
                </a:lnTo>
                <a:lnTo>
                  <a:pt x="50798" y="19263"/>
                </a:lnTo>
                <a:lnTo>
                  <a:pt x="33478" y="29170"/>
                </a:lnTo>
                <a:lnTo>
                  <a:pt x="19263" y="29170"/>
                </a:lnTo>
                <a:lnTo>
                  <a:pt x="8701" y="29170"/>
                </a:lnTo>
                <a:lnTo>
                  <a:pt x="2196" y="29170"/>
                </a:lnTo>
                <a:lnTo>
                  <a:pt x="0" y="29170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2"/>
          <p:cNvSpPr/>
          <p:nvPr/>
        </p:nvSpPr>
        <p:spPr>
          <a:xfrm>
            <a:off x="3467695" y="2160369"/>
            <a:ext cx="35421" cy="35421"/>
          </a:xfrm>
          <a:prstGeom prst="ellipse">
            <a:avLst/>
          </a:prstGeom>
          <a:solidFill>
            <a:srgbClr val="C5A55A">
              <a:alpha val="6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3"/>
          <p:cNvSpPr/>
          <p:nvPr/>
        </p:nvSpPr>
        <p:spPr>
          <a:xfrm>
            <a:off x="3467695" y="2363520"/>
            <a:ext cx="35421" cy="35421"/>
          </a:xfrm>
          <a:prstGeom prst="ellipse">
            <a:avLst/>
          </a:prstGeom>
          <a:solidFill>
            <a:srgbClr val="C5A55A">
              <a:alpha val="6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4"/>
          <p:cNvSpPr/>
          <p:nvPr/>
        </p:nvSpPr>
        <p:spPr>
          <a:xfrm>
            <a:off x="3467695" y="2566670"/>
            <a:ext cx="35421" cy="35421"/>
          </a:xfrm>
          <a:prstGeom prst="ellipse">
            <a:avLst/>
          </a:prstGeom>
          <a:solidFill>
            <a:srgbClr val="C5A55A">
              <a:alpha val="6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5"/>
          <p:cNvSpPr/>
          <p:nvPr/>
        </p:nvSpPr>
        <p:spPr>
          <a:xfrm>
            <a:off x="3467695" y="2769820"/>
            <a:ext cx="35421" cy="35421"/>
          </a:xfrm>
          <a:prstGeom prst="ellipse">
            <a:avLst/>
          </a:prstGeom>
          <a:solidFill>
            <a:srgbClr val="C5A55A">
              <a:alpha val="6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6"/>
          <p:cNvSpPr/>
          <p:nvPr/>
        </p:nvSpPr>
        <p:spPr>
          <a:xfrm>
            <a:off x="3467695" y="2972971"/>
            <a:ext cx="35421" cy="35421"/>
          </a:xfrm>
          <a:prstGeom prst="ellipse">
            <a:avLst/>
          </a:prstGeom>
          <a:solidFill>
            <a:srgbClr val="C5A55A">
              <a:alpha val="6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7"/>
          <p:cNvSpPr/>
          <p:nvPr/>
        </p:nvSpPr>
        <p:spPr>
          <a:xfrm>
            <a:off x="6067425" y="1074093"/>
            <a:ext cx="2609850" cy="29170"/>
          </a:xfrm>
          <a:custGeom>
            <a:avLst/>
            <a:gdLst/>
            <a:ahLst/>
            <a:cxnLst/>
            <a:rect l="l" t="t" r="r" b="b"/>
            <a:pathLst>
              <a:path w="2609850" h="29170">
                <a:moveTo>
                  <a:pt x="114300" y="0"/>
                </a:moveTo>
                <a:lnTo>
                  <a:pt x="2495550" y="0"/>
                </a:lnTo>
                <a:lnTo>
                  <a:pt x="2495550" y="0"/>
                </a:lnTo>
                <a:lnTo>
                  <a:pt x="2517849" y="2196"/>
                </a:lnTo>
                <a:lnTo>
                  <a:pt x="2539291" y="8701"/>
                </a:lnTo>
                <a:lnTo>
                  <a:pt x="2559052" y="19263"/>
                </a:lnTo>
                <a:lnTo>
                  <a:pt x="2576372" y="29170"/>
                </a:lnTo>
                <a:lnTo>
                  <a:pt x="2590587" y="29170"/>
                </a:lnTo>
                <a:lnTo>
                  <a:pt x="2601149" y="29170"/>
                </a:lnTo>
                <a:lnTo>
                  <a:pt x="2607654" y="29170"/>
                </a:lnTo>
                <a:lnTo>
                  <a:pt x="2609850" y="29170"/>
                </a:lnTo>
                <a:lnTo>
                  <a:pt x="2609850" y="29170"/>
                </a:lnTo>
                <a:lnTo>
                  <a:pt x="0" y="29170"/>
                </a:lnTo>
                <a:lnTo>
                  <a:pt x="0" y="114300"/>
                </a:lnTo>
                <a:lnTo>
                  <a:pt x="114300" y="0"/>
                </a:lnTo>
                <a:lnTo>
                  <a:pt x="92001" y="2196"/>
                </a:lnTo>
                <a:lnTo>
                  <a:pt x="70559" y="8701"/>
                </a:lnTo>
                <a:lnTo>
                  <a:pt x="50798" y="19263"/>
                </a:lnTo>
                <a:lnTo>
                  <a:pt x="33478" y="29170"/>
                </a:lnTo>
                <a:lnTo>
                  <a:pt x="19263" y="29170"/>
                </a:lnTo>
                <a:lnTo>
                  <a:pt x="8701" y="29170"/>
                </a:lnTo>
                <a:lnTo>
                  <a:pt x="2196" y="29170"/>
                </a:lnTo>
                <a:lnTo>
                  <a:pt x="0" y="29170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18"/>
          <p:cNvSpPr/>
          <p:nvPr/>
        </p:nvSpPr>
        <p:spPr>
          <a:xfrm>
            <a:off x="6268045" y="2160369"/>
            <a:ext cx="35421" cy="35421"/>
          </a:xfrm>
          <a:prstGeom prst="ellipse">
            <a:avLst/>
          </a:prstGeom>
          <a:solidFill>
            <a:srgbClr val="C5A55A">
              <a:alpha val="6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19"/>
          <p:cNvSpPr/>
          <p:nvPr/>
        </p:nvSpPr>
        <p:spPr>
          <a:xfrm>
            <a:off x="6268045" y="2363520"/>
            <a:ext cx="35421" cy="35421"/>
          </a:xfrm>
          <a:prstGeom prst="ellipse">
            <a:avLst/>
          </a:prstGeom>
          <a:solidFill>
            <a:srgbClr val="C5A55A">
              <a:alpha val="6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0"/>
          <p:cNvSpPr/>
          <p:nvPr/>
        </p:nvSpPr>
        <p:spPr>
          <a:xfrm>
            <a:off x="6268045" y="2566670"/>
            <a:ext cx="35421" cy="35421"/>
          </a:xfrm>
          <a:prstGeom prst="ellipse">
            <a:avLst/>
          </a:prstGeom>
          <a:solidFill>
            <a:srgbClr val="C5A55A">
              <a:alpha val="6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1"/>
          <p:cNvSpPr/>
          <p:nvPr/>
        </p:nvSpPr>
        <p:spPr>
          <a:xfrm>
            <a:off x="6268045" y="2769820"/>
            <a:ext cx="35421" cy="35421"/>
          </a:xfrm>
          <a:prstGeom prst="ellipse">
            <a:avLst/>
          </a:prstGeom>
          <a:solidFill>
            <a:srgbClr val="C5A55A">
              <a:alpha val="6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6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922" y="403622"/>
            <a:ext cx="193328" cy="193328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886420" y="343198"/>
            <a:ext cx="4990932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2250" b="1" spc="-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About The Righteousness Museum</a:t>
            </a:r>
            <a:endParaRPr lang="en-US" sz="2250" dirty="0"/>
          </a:p>
        </p:txBody>
      </p:sp>
      <p:sp>
        <p:nvSpPr>
          <p:cNvPr id="28" name="Text 23"/>
          <p:cNvSpPr/>
          <p:nvPr/>
        </p:nvSpPr>
        <p:spPr>
          <a:xfrm>
            <a:off x="886420" y="714970"/>
            <a:ext cx="8580418" cy="170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44"/>
              </a:lnSpc>
              <a:spcAft>
                <a:spcPts val="340"/>
              </a:spcAft>
              <a:buNone/>
            </a:pPr>
            <a:r>
              <a:rPr lang="en-US" sz="96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curated exhibit areas exploring moral courage, justice, and integrity across history</a:t>
            </a:r>
            <a:endParaRPr lang="en-US" sz="960" dirty="0"/>
          </a:p>
        </p:txBody>
      </p:sp>
      <p:sp>
        <p:nvSpPr>
          <p:cNvPr id="29" name="Text 24"/>
          <p:cNvSpPr/>
          <p:nvPr/>
        </p:nvSpPr>
        <p:spPr>
          <a:xfrm>
            <a:off x="886420" y="928688"/>
            <a:ext cx="57150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5"/>
          <p:cNvSpPr/>
          <p:nvPr/>
        </p:nvSpPr>
        <p:spPr>
          <a:xfrm>
            <a:off x="457200" y="1064568"/>
            <a:ext cx="2628900" cy="2610445"/>
          </a:xfrm>
          <a:prstGeom prst="roundRect">
            <a:avLst>
              <a:gd name="adj" fmla="val 4379"/>
            </a:avLst>
          </a:prstGeom>
          <a:solidFill>
            <a:srgbClr val="243557"/>
          </a:soli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6"/>
          <p:cNvSpPr/>
          <p:nvPr/>
        </p:nvSpPr>
        <p:spPr>
          <a:xfrm>
            <a:off x="2441972" y="1188393"/>
            <a:ext cx="540246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EXHIBIT I</a:t>
            </a:r>
            <a:endParaRPr lang="en-US" sz="730" dirty="0"/>
          </a:p>
        </p:txBody>
      </p:sp>
      <p:sp>
        <p:nvSpPr>
          <p:cNvPr id="32" name="Text 27"/>
          <p:cNvSpPr/>
          <p:nvPr/>
        </p:nvSpPr>
        <p:spPr>
          <a:xfrm>
            <a:off x="667345" y="1302693"/>
            <a:ext cx="400050" cy="400050"/>
          </a:xfrm>
          <a:prstGeom prst="ellipse">
            <a:avLst/>
          </a:prstGeom>
          <a:solidFill>
            <a:srgbClr val="C5A55A">
              <a:alpha val="12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3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854" y="1422202"/>
            <a:ext cx="160883" cy="160883"/>
          </a:xfrm>
          <a:prstGeom prst="rect">
            <a:avLst/>
          </a:prstGeom>
        </p:spPr>
      </p:pic>
      <p:sp>
        <p:nvSpPr>
          <p:cNvPr id="34" name="Text 28"/>
          <p:cNvSpPr/>
          <p:nvPr/>
        </p:nvSpPr>
        <p:spPr>
          <a:xfrm>
            <a:off x="667345" y="1830884"/>
            <a:ext cx="2429470" cy="172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6"/>
              </a:lnSpc>
              <a:buNone/>
            </a:pPr>
            <a:r>
              <a:rPr lang="en-US" sz="113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Global Figures of Righteousness</a:t>
            </a:r>
            <a:endParaRPr lang="en-US" sz="1130" dirty="0"/>
          </a:p>
        </p:txBody>
      </p:sp>
      <p:sp>
        <p:nvSpPr>
          <p:cNvPr id="35" name="Text 29"/>
          <p:cNvSpPr/>
          <p:nvPr/>
        </p:nvSpPr>
        <p:spPr>
          <a:xfrm>
            <a:off x="781645" y="2089249"/>
            <a:ext cx="2303740" cy="203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Mahatma Gandhi</a:t>
            </a:r>
            <a:endParaRPr lang="en-US" sz="840" dirty="0"/>
          </a:p>
        </p:txBody>
      </p:sp>
      <p:sp>
        <p:nvSpPr>
          <p:cNvPr id="36" name="Text 30"/>
          <p:cNvSpPr/>
          <p:nvPr/>
        </p:nvSpPr>
        <p:spPr>
          <a:xfrm>
            <a:off x="781645" y="2292400"/>
            <a:ext cx="2303740" cy="203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Nelson Mandela</a:t>
            </a:r>
            <a:endParaRPr lang="en-US" sz="840" dirty="0"/>
          </a:p>
        </p:txBody>
      </p:sp>
      <p:sp>
        <p:nvSpPr>
          <p:cNvPr id="37" name="Text 31"/>
          <p:cNvSpPr/>
          <p:nvPr/>
        </p:nvSpPr>
        <p:spPr>
          <a:xfrm>
            <a:off x="781645" y="2495550"/>
            <a:ext cx="2303740" cy="203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Eleanor Roosevelt</a:t>
            </a:r>
            <a:endParaRPr lang="en-US" sz="840" dirty="0"/>
          </a:p>
        </p:txBody>
      </p:sp>
      <p:sp>
        <p:nvSpPr>
          <p:cNvPr id="38" name="Text 32"/>
          <p:cNvSpPr/>
          <p:nvPr/>
        </p:nvSpPr>
        <p:spPr>
          <a:xfrm>
            <a:off x="781645" y="2698700"/>
            <a:ext cx="2303740" cy="203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Harriet Tubman</a:t>
            </a:r>
            <a:endParaRPr lang="en-US" sz="840" dirty="0"/>
          </a:p>
        </p:txBody>
      </p:sp>
      <p:sp>
        <p:nvSpPr>
          <p:cNvPr id="39" name="Text 33"/>
          <p:cNvSpPr/>
          <p:nvPr/>
        </p:nvSpPr>
        <p:spPr>
          <a:xfrm>
            <a:off x="667345" y="3105001"/>
            <a:ext cx="2252782" cy="377860"/>
          </a:xfrm>
          <a:prstGeom prst="rect">
            <a:avLst/>
          </a:prstGeom>
          <a:noFill/>
          <a:ln/>
        </p:spPr>
        <p:txBody>
          <a:bodyPr wrap="square" lIns="0" tIns="100330" rIns="0" bIns="0" rtlCol="0" anchor="t"/>
          <a:lstStyle/>
          <a:p>
            <a:pPr algn="l" indent="0" marL="0">
              <a:lnSpc>
                <a:spcPts val="1022"/>
              </a:lnSpc>
              <a:spcBef>
                <a:spcPts val="1600"/>
              </a:spcBef>
              <a:buNone/>
            </a:pPr>
            <a:r>
              <a:rPr lang="en-US" sz="730" dirty="0">
                <a:solidFill>
                  <a:srgbClr val="A8B4C8">
                    <a:alpha val="7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Portraits and stories of individuals whose moral courage changed the world.</a:t>
            </a:r>
            <a:endParaRPr lang="en-US" sz="730" dirty="0"/>
          </a:p>
        </p:txBody>
      </p:sp>
      <p:sp>
        <p:nvSpPr>
          <p:cNvPr id="40" name="Text 34"/>
          <p:cNvSpPr/>
          <p:nvPr/>
        </p:nvSpPr>
        <p:spPr>
          <a:xfrm>
            <a:off x="3257550" y="1064568"/>
            <a:ext cx="2628900" cy="2610445"/>
          </a:xfrm>
          <a:prstGeom prst="roundRect">
            <a:avLst>
              <a:gd name="adj" fmla="val 4379"/>
            </a:avLst>
          </a:prstGeom>
          <a:solidFill>
            <a:srgbClr val="243557"/>
          </a:soli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1" name="Text 35"/>
          <p:cNvSpPr/>
          <p:nvPr/>
        </p:nvSpPr>
        <p:spPr>
          <a:xfrm>
            <a:off x="5203924" y="1188393"/>
            <a:ext cx="582484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EXHIBIT II</a:t>
            </a:r>
            <a:endParaRPr lang="en-US" sz="730" dirty="0"/>
          </a:p>
        </p:txBody>
      </p:sp>
      <p:sp>
        <p:nvSpPr>
          <p:cNvPr id="42" name="Text 36"/>
          <p:cNvSpPr/>
          <p:nvPr/>
        </p:nvSpPr>
        <p:spPr>
          <a:xfrm>
            <a:off x="3467695" y="1302693"/>
            <a:ext cx="400050" cy="400050"/>
          </a:xfrm>
          <a:prstGeom prst="ellipse">
            <a:avLst/>
          </a:prstGeom>
          <a:solidFill>
            <a:srgbClr val="C5A55A">
              <a:alpha val="12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43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7204" y="1422202"/>
            <a:ext cx="160883" cy="160883"/>
          </a:xfrm>
          <a:prstGeom prst="rect">
            <a:avLst/>
          </a:prstGeom>
        </p:spPr>
      </p:pic>
      <p:sp>
        <p:nvSpPr>
          <p:cNvPr id="44" name="Text 37"/>
          <p:cNvSpPr/>
          <p:nvPr/>
        </p:nvSpPr>
        <p:spPr>
          <a:xfrm>
            <a:off x="3467695" y="1830884"/>
            <a:ext cx="2429470" cy="172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6"/>
              </a:lnSpc>
              <a:buNone/>
            </a:pPr>
            <a:r>
              <a:rPr lang="en-US" sz="113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Historical Events of Righteousness</a:t>
            </a:r>
            <a:endParaRPr lang="en-US" sz="1130" dirty="0"/>
          </a:p>
        </p:txBody>
      </p:sp>
      <p:sp>
        <p:nvSpPr>
          <p:cNvPr id="45" name="Text 38"/>
          <p:cNvSpPr/>
          <p:nvPr/>
        </p:nvSpPr>
        <p:spPr>
          <a:xfrm>
            <a:off x="3581995" y="2089249"/>
            <a:ext cx="2303740" cy="203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Abolition of Slavery</a:t>
            </a:r>
            <a:endParaRPr lang="en-US" sz="840" dirty="0"/>
          </a:p>
        </p:txBody>
      </p:sp>
      <p:sp>
        <p:nvSpPr>
          <p:cNvPr id="46" name="Text 39"/>
          <p:cNvSpPr/>
          <p:nvPr/>
        </p:nvSpPr>
        <p:spPr>
          <a:xfrm>
            <a:off x="3581995" y="2292400"/>
            <a:ext cx="2303740" cy="203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Civil Rights Movement</a:t>
            </a:r>
            <a:endParaRPr lang="en-US" sz="840" dirty="0"/>
          </a:p>
        </p:txBody>
      </p:sp>
      <p:sp>
        <p:nvSpPr>
          <p:cNvPr id="47" name="Text 40"/>
          <p:cNvSpPr/>
          <p:nvPr/>
        </p:nvSpPr>
        <p:spPr>
          <a:xfrm>
            <a:off x="3581995" y="2495550"/>
            <a:ext cx="2303740" cy="203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Women's Suffrage</a:t>
            </a:r>
            <a:endParaRPr lang="en-US" sz="840" dirty="0"/>
          </a:p>
        </p:txBody>
      </p:sp>
      <p:sp>
        <p:nvSpPr>
          <p:cNvPr id="48" name="Text 41"/>
          <p:cNvSpPr/>
          <p:nvPr/>
        </p:nvSpPr>
        <p:spPr>
          <a:xfrm>
            <a:off x="3581995" y="2698700"/>
            <a:ext cx="2303740" cy="203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Magna Carta</a:t>
            </a:r>
            <a:endParaRPr lang="en-US" sz="840" dirty="0"/>
          </a:p>
        </p:txBody>
      </p:sp>
      <p:sp>
        <p:nvSpPr>
          <p:cNvPr id="49" name="Text 42"/>
          <p:cNvSpPr/>
          <p:nvPr/>
        </p:nvSpPr>
        <p:spPr>
          <a:xfrm>
            <a:off x="3581995" y="2901851"/>
            <a:ext cx="2303740" cy="203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Underground Railroad</a:t>
            </a:r>
            <a:endParaRPr lang="en-US" sz="840" dirty="0"/>
          </a:p>
        </p:txBody>
      </p:sp>
      <p:sp>
        <p:nvSpPr>
          <p:cNvPr id="50" name="Text 43"/>
          <p:cNvSpPr/>
          <p:nvPr/>
        </p:nvSpPr>
        <p:spPr>
          <a:xfrm>
            <a:off x="3467695" y="3105001"/>
            <a:ext cx="2252782" cy="377860"/>
          </a:xfrm>
          <a:prstGeom prst="rect">
            <a:avLst/>
          </a:prstGeom>
          <a:noFill/>
          <a:ln/>
        </p:spPr>
        <p:txBody>
          <a:bodyPr wrap="square" lIns="0" tIns="100330" rIns="0" bIns="0" rtlCol="0" anchor="t"/>
          <a:lstStyle/>
          <a:p>
            <a:pPr algn="l" indent="0" marL="0">
              <a:lnSpc>
                <a:spcPts val="1022"/>
              </a:lnSpc>
              <a:buNone/>
            </a:pPr>
            <a:r>
              <a:rPr lang="en-US" sz="730" dirty="0">
                <a:solidFill>
                  <a:srgbClr val="A8B4C8">
                    <a:alpha val="7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Pivotal moments when collective action bent history toward justice.</a:t>
            </a:r>
            <a:endParaRPr lang="en-US" sz="730" dirty="0"/>
          </a:p>
        </p:txBody>
      </p:sp>
      <p:sp>
        <p:nvSpPr>
          <p:cNvPr id="51" name="Text 44"/>
          <p:cNvSpPr/>
          <p:nvPr/>
        </p:nvSpPr>
        <p:spPr>
          <a:xfrm>
            <a:off x="6057900" y="1064568"/>
            <a:ext cx="2628900" cy="2610445"/>
          </a:xfrm>
          <a:prstGeom prst="roundRect">
            <a:avLst>
              <a:gd name="adj" fmla="val 4379"/>
            </a:avLst>
          </a:prstGeom>
          <a:solidFill>
            <a:srgbClr val="243557"/>
          </a:soli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2" name="Text 45"/>
          <p:cNvSpPr/>
          <p:nvPr/>
        </p:nvSpPr>
        <p:spPr>
          <a:xfrm>
            <a:off x="7965728" y="1188393"/>
            <a:ext cx="624885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EXHIBIT III</a:t>
            </a:r>
            <a:endParaRPr lang="en-US" sz="730" dirty="0"/>
          </a:p>
        </p:txBody>
      </p:sp>
      <p:sp>
        <p:nvSpPr>
          <p:cNvPr id="53" name="Text 46"/>
          <p:cNvSpPr/>
          <p:nvPr/>
        </p:nvSpPr>
        <p:spPr>
          <a:xfrm>
            <a:off x="6268045" y="1302693"/>
            <a:ext cx="400050" cy="400050"/>
          </a:xfrm>
          <a:prstGeom prst="ellipse">
            <a:avLst/>
          </a:prstGeom>
          <a:solidFill>
            <a:srgbClr val="C5A55A">
              <a:alpha val="12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54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87554" y="1422202"/>
            <a:ext cx="160883" cy="160883"/>
          </a:xfrm>
          <a:prstGeom prst="rect">
            <a:avLst/>
          </a:prstGeom>
        </p:spPr>
      </p:pic>
      <p:sp>
        <p:nvSpPr>
          <p:cNvPr id="55" name="Text 47"/>
          <p:cNvSpPr/>
          <p:nvPr/>
        </p:nvSpPr>
        <p:spPr>
          <a:xfrm>
            <a:off x="6268045" y="1830884"/>
            <a:ext cx="2429470" cy="172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6"/>
              </a:lnSpc>
              <a:buNone/>
            </a:pPr>
            <a:r>
              <a:rPr lang="en-US" sz="113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Modern Righteousness in Action</a:t>
            </a:r>
            <a:endParaRPr lang="en-US" sz="1130" dirty="0"/>
          </a:p>
        </p:txBody>
      </p:sp>
      <p:sp>
        <p:nvSpPr>
          <p:cNvPr id="56" name="Text 48"/>
          <p:cNvSpPr/>
          <p:nvPr/>
        </p:nvSpPr>
        <p:spPr>
          <a:xfrm>
            <a:off x="6382345" y="2089249"/>
            <a:ext cx="2303740" cy="203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Contemporary humanitarian leaders</a:t>
            </a:r>
            <a:endParaRPr lang="en-US" sz="840" dirty="0"/>
          </a:p>
        </p:txBody>
      </p:sp>
      <p:sp>
        <p:nvSpPr>
          <p:cNvPr id="57" name="Text 49"/>
          <p:cNvSpPr/>
          <p:nvPr/>
        </p:nvSpPr>
        <p:spPr>
          <a:xfrm>
            <a:off x="6382345" y="2292400"/>
            <a:ext cx="2303740" cy="203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 innovators &amp; activists</a:t>
            </a:r>
            <a:endParaRPr lang="en-US" sz="840" dirty="0"/>
          </a:p>
        </p:txBody>
      </p:sp>
      <p:sp>
        <p:nvSpPr>
          <p:cNvPr id="58" name="Text 50"/>
          <p:cNvSpPr/>
          <p:nvPr/>
        </p:nvSpPr>
        <p:spPr>
          <a:xfrm>
            <a:off x="6382345" y="2495550"/>
            <a:ext cx="2303740" cy="203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Grassroots justice movements</a:t>
            </a:r>
            <a:endParaRPr lang="en-US" sz="840" dirty="0"/>
          </a:p>
        </p:txBody>
      </p:sp>
      <p:sp>
        <p:nvSpPr>
          <p:cNvPr id="59" name="Text 51"/>
          <p:cNvSpPr/>
          <p:nvPr/>
        </p:nvSpPr>
        <p:spPr>
          <a:xfrm>
            <a:off x="6382345" y="2698700"/>
            <a:ext cx="2303740" cy="203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 human rights advocacy</a:t>
            </a:r>
            <a:endParaRPr lang="en-US" sz="840" dirty="0"/>
          </a:p>
        </p:txBody>
      </p:sp>
      <p:sp>
        <p:nvSpPr>
          <p:cNvPr id="60" name="Text 52"/>
          <p:cNvSpPr/>
          <p:nvPr/>
        </p:nvSpPr>
        <p:spPr>
          <a:xfrm>
            <a:off x="6268045" y="3105001"/>
            <a:ext cx="2252782" cy="377860"/>
          </a:xfrm>
          <a:prstGeom prst="rect">
            <a:avLst/>
          </a:prstGeom>
          <a:noFill/>
          <a:ln/>
        </p:spPr>
        <p:txBody>
          <a:bodyPr wrap="square" lIns="0" tIns="100330" rIns="0" bIns="0" rtlCol="0" anchor="t"/>
          <a:lstStyle/>
          <a:p>
            <a:pPr algn="l" indent="0" marL="0">
              <a:lnSpc>
                <a:spcPts val="1022"/>
              </a:lnSpc>
              <a:spcBef>
                <a:spcPts val="1600"/>
              </a:spcBef>
              <a:buNone/>
            </a:pPr>
            <a:r>
              <a:rPr lang="en-US" sz="730" dirty="0">
                <a:solidFill>
                  <a:srgbClr val="A8B4C8">
                    <a:alpha val="7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Today's champions continuing the legacy of moral courage and social change.</a:t>
            </a:r>
            <a:endParaRPr lang="en-US" sz="7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222F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5A55A">
                  <a:alpha val="6000"/>
                </a:srgbClr>
              </a:gs>
              <a:gs pos="60000">
                <a:srgbClr val="000000">
                  <a:alpha val="0"/>
                </a:srgbClr>
              </a:gs>
            </a:gsLst>
            <a:path path="circle">
              <a:fillToRect l="50000" t="100000" r="50000" b="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243557">
                  <a:alpha val="50000"/>
                </a:srgbClr>
              </a:gs>
              <a:gs pos="50000">
                <a:srgbClr val="000000">
                  <a:alpha val="0"/>
                </a:srgbClr>
              </a:gs>
            </a:gsLst>
            <a:path path="circle">
              <a:fillToRect l="20000" t="0" r="80000" b="10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9144000" cy="2917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5114330"/>
            <a:ext cx="9144000" cy="2917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5720" y="342900"/>
            <a:ext cx="9052560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095"/>
              </a:lnSpc>
              <a:spcAft>
                <a:spcPts val="450"/>
              </a:spcAft>
              <a:buNone/>
            </a:pPr>
            <a:r>
              <a:rPr lang="en-US" sz="730" spc="17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CURRICULUM ROADMAP</a:t>
            </a:r>
            <a:endParaRPr lang="en-US" sz="730" dirty="0"/>
          </a:p>
        </p:txBody>
      </p:sp>
      <p:sp>
        <p:nvSpPr>
          <p:cNvPr id="7" name="Text 5"/>
          <p:cNvSpPr/>
          <p:nvPr/>
        </p:nvSpPr>
        <p:spPr>
          <a:xfrm>
            <a:off x="251460" y="539055"/>
            <a:ext cx="8641080" cy="361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49"/>
              </a:lnSpc>
              <a:buNone/>
            </a:pPr>
            <a:r>
              <a:rPr lang="en-US" sz="2590" b="1" spc="-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Five Units of Discovery</a:t>
            </a:r>
            <a:endParaRPr lang="en-US" sz="2590" dirty="0"/>
          </a:p>
        </p:txBody>
      </p:sp>
      <p:sp>
        <p:nvSpPr>
          <p:cNvPr id="8" name="Text 6"/>
          <p:cNvSpPr/>
          <p:nvPr/>
        </p:nvSpPr>
        <p:spPr>
          <a:xfrm>
            <a:off x="45720" y="971848"/>
            <a:ext cx="9052560" cy="182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440"/>
              </a:lnSpc>
              <a:spcBef>
                <a:spcPts val="560"/>
              </a:spcBef>
              <a:buNone/>
            </a:pPr>
            <a:r>
              <a:rPr lang="en-US" sz="960" i="1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guided journey through righteousness across history</a:t>
            </a:r>
            <a:endParaRPr lang="en-US" sz="960" dirty="0"/>
          </a:p>
        </p:txBody>
      </p:sp>
      <p:sp>
        <p:nvSpPr>
          <p:cNvPr id="9" name="Text 7"/>
          <p:cNvSpPr/>
          <p:nvPr/>
        </p:nvSpPr>
        <p:spPr>
          <a:xfrm>
            <a:off x="1229320" y="2881729"/>
            <a:ext cx="6685359" cy="29170"/>
          </a:xfrm>
          <a:prstGeom prst="roundRect">
            <a:avLst>
              <a:gd name="adj" fmla="val 47892"/>
            </a:avLst>
          </a:prstGeom>
          <a:gradFill rotWithShape="1">
            <a:gsLst>
              <a:gs pos="0">
                <a:srgbClr val="C5A55A"/>
              </a:gs>
              <a:gs pos="100000">
                <a:srgbClr val="C5A55A">
                  <a:alpha val="25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2242691" y="2853789"/>
            <a:ext cx="70991" cy="70991"/>
          </a:xfrm>
          <a:prstGeom prst="ellipse">
            <a:avLst/>
          </a:prstGeom>
          <a:solidFill>
            <a:srgbClr val="C5A55A">
              <a:alpha val="35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743920" y="2853789"/>
            <a:ext cx="70991" cy="70991"/>
          </a:xfrm>
          <a:prstGeom prst="ellipse">
            <a:avLst/>
          </a:prstGeom>
          <a:solidFill>
            <a:srgbClr val="C5A55A">
              <a:alpha val="35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5243810" y="2853789"/>
            <a:ext cx="70991" cy="70991"/>
          </a:xfrm>
          <a:prstGeom prst="ellipse">
            <a:avLst/>
          </a:prstGeom>
          <a:solidFill>
            <a:srgbClr val="C5A55A">
              <a:alpha val="35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743700" y="2853789"/>
            <a:ext cx="70991" cy="70991"/>
          </a:xfrm>
          <a:prstGeom prst="ellipse">
            <a:avLst/>
          </a:prstGeom>
          <a:solidFill>
            <a:srgbClr val="C5A55A">
              <a:alpha val="35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57200" y="4594920"/>
            <a:ext cx="8229600" cy="9525"/>
          </a:xfrm>
          <a:prstGeom prst="rect">
            <a:avLst/>
          </a:prstGeom>
          <a:solidFill>
            <a:srgbClr val="C5A55A">
              <a:alpha val="15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457200" y="4718745"/>
            <a:ext cx="1296263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Righteousness Museum</a:t>
            </a:r>
            <a:endParaRPr lang="en-US" sz="730" dirty="0"/>
          </a:p>
        </p:txBody>
      </p:sp>
      <p:sp>
        <p:nvSpPr>
          <p:cNvPr id="16" name="Text 14"/>
          <p:cNvSpPr/>
          <p:nvPr/>
        </p:nvSpPr>
        <p:spPr>
          <a:xfrm>
            <a:off x="7896374" y="4718745"/>
            <a:ext cx="869469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spc="3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wiserighteous.org</a:t>
            </a:r>
            <a:endParaRPr lang="en-US" sz="730" dirty="0"/>
          </a:p>
        </p:txBody>
      </p:sp>
      <p:sp>
        <p:nvSpPr>
          <p:cNvPr id="17" name="Text 15"/>
          <p:cNvSpPr/>
          <p:nvPr/>
        </p:nvSpPr>
        <p:spPr>
          <a:xfrm>
            <a:off x="1107430" y="2218879"/>
            <a:ext cx="400050" cy="400050"/>
          </a:xfrm>
          <a:prstGeom prst="ellipse">
            <a:avLst/>
          </a:prstGeom>
          <a:solidFill>
            <a:srgbClr val="2A3A5A"/>
          </a:solidFill>
          <a:ln w="19050">
            <a:solidFill>
              <a:srgbClr val="C5A55A"/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8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37952" y="2349401"/>
            <a:ext cx="139005" cy="139005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1149846" y="2719239"/>
            <a:ext cx="346576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30"/>
              </a:lnSpc>
              <a:buNone/>
            </a:pPr>
            <a:r>
              <a:rPr lang="en-US" sz="620" b="1" spc="8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UNIT 1</a:t>
            </a:r>
            <a:endParaRPr lang="en-US" sz="620" dirty="0"/>
          </a:p>
        </p:txBody>
      </p:sp>
      <p:sp>
        <p:nvSpPr>
          <p:cNvPr id="20" name="Text 17"/>
          <p:cNvSpPr/>
          <p:nvPr/>
        </p:nvSpPr>
        <p:spPr>
          <a:xfrm>
            <a:off x="615074" y="2866430"/>
            <a:ext cx="1384762" cy="291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092"/>
              </a:lnSpc>
              <a:buNone/>
            </a:pPr>
            <a:r>
              <a:rPr lang="en-US" sz="84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Foundations of Righteousness &amp; the Magna Carta</a:t>
            </a:r>
            <a:endParaRPr lang="en-US" sz="840" dirty="0"/>
          </a:p>
        </p:txBody>
      </p:sp>
      <p:sp>
        <p:nvSpPr>
          <p:cNvPr id="21" name="Text 18"/>
          <p:cNvSpPr/>
          <p:nvPr/>
        </p:nvSpPr>
        <p:spPr>
          <a:xfrm>
            <a:off x="615074" y="3187005"/>
            <a:ext cx="1384762" cy="391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980"/>
              </a:lnSpc>
              <a:buNone/>
            </a:pPr>
            <a:r>
              <a:rPr lang="en-US" sz="70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Explore what righteousness means and how the Magna Carta shaped modern justice.</a:t>
            </a:r>
            <a:endParaRPr lang="en-US" sz="700" dirty="0"/>
          </a:p>
        </p:txBody>
      </p:sp>
      <p:sp>
        <p:nvSpPr>
          <p:cNvPr id="22" name="Text 19"/>
          <p:cNvSpPr/>
          <p:nvPr/>
        </p:nvSpPr>
        <p:spPr>
          <a:xfrm>
            <a:off x="2739777" y="2218879"/>
            <a:ext cx="400050" cy="400050"/>
          </a:xfrm>
          <a:prstGeom prst="ellipse">
            <a:avLst/>
          </a:prstGeom>
          <a:solidFill>
            <a:srgbClr val="2A3A5A"/>
          </a:solidFill>
          <a:ln w="19050">
            <a:solidFill>
              <a:srgbClr val="C5A55A"/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0299" y="2349401"/>
            <a:ext cx="139005" cy="139005"/>
          </a:xfrm>
          <a:prstGeom prst="rect">
            <a:avLst/>
          </a:prstGeom>
        </p:spPr>
      </p:pic>
      <p:sp>
        <p:nvSpPr>
          <p:cNvPr id="24" name="Text 20"/>
          <p:cNvSpPr/>
          <p:nvPr/>
        </p:nvSpPr>
        <p:spPr>
          <a:xfrm>
            <a:off x="2782193" y="2719239"/>
            <a:ext cx="346576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30"/>
              </a:lnSpc>
              <a:buNone/>
            </a:pPr>
            <a:r>
              <a:rPr lang="en-US" sz="620" b="1" spc="8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UNIT 2</a:t>
            </a:r>
            <a:endParaRPr lang="en-US" sz="620" dirty="0"/>
          </a:p>
        </p:txBody>
      </p:sp>
      <p:sp>
        <p:nvSpPr>
          <p:cNvPr id="25" name="Text 21"/>
          <p:cNvSpPr/>
          <p:nvPr/>
        </p:nvSpPr>
        <p:spPr>
          <a:xfrm>
            <a:off x="2288560" y="2866430"/>
            <a:ext cx="1302484" cy="138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092"/>
              </a:lnSpc>
              <a:buNone/>
            </a:pPr>
            <a:r>
              <a:rPr lang="en-US" sz="84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Courage Against Injustice</a:t>
            </a:r>
            <a:endParaRPr lang="en-US" sz="840" dirty="0"/>
          </a:p>
        </p:txBody>
      </p:sp>
      <p:sp>
        <p:nvSpPr>
          <p:cNvPr id="26" name="Text 22"/>
          <p:cNvSpPr/>
          <p:nvPr/>
        </p:nvSpPr>
        <p:spPr>
          <a:xfrm>
            <a:off x="2247421" y="3048298"/>
            <a:ext cx="1384762" cy="391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980"/>
              </a:lnSpc>
              <a:buNone/>
            </a:pPr>
            <a:r>
              <a:rPr lang="en-US" sz="70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Discover how Harriet Tubman and the Underground Railroad defied oppression.</a:t>
            </a:r>
            <a:endParaRPr lang="en-US" sz="700" dirty="0"/>
          </a:p>
        </p:txBody>
      </p:sp>
      <p:sp>
        <p:nvSpPr>
          <p:cNvPr id="27" name="Text 23"/>
          <p:cNvSpPr/>
          <p:nvPr/>
        </p:nvSpPr>
        <p:spPr>
          <a:xfrm>
            <a:off x="4371975" y="2218879"/>
            <a:ext cx="400050" cy="400050"/>
          </a:xfrm>
          <a:prstGeom prst="ellipse">
            <a:avLst/>
          </a:prstGeom>
          <a:solidFill>
            <a:srgbClr val="2A3A5A"/>
          </a:solidFill>
          <a:ln w="19050">
            <a:solidFill>
              <a:srgbClr val="C5A55A"/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8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2497" y="2349401"/>
            <a:ext cx="139005" cy="139005"/>
          </a:xfrm>
          <a:prstGeom prst="rect">
            <a:avLst/>
          </a:prstGeom>
        </p:spPr>
      </p:pic>
      <p:sp>
        <p:nvSpPr>
          <p:cNvPr id="29" name="Text 24"/>
          <p:cNvSpPr/>
          <p:nvPr/>
        </p:nvSpPr>
        <p:spPr>
          <a:xfrm>
            <a:off x="4414391" y="2719239"/>
            <a:ext cx="346576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30"/>
              </a:lnSpc>
              <a:buNone/>
            </a:pPr>
            <a:r>
              <a:rPr lang="en-US" sz="620" b="1" spc="8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UNIT 3</a:t>
            </a:r>
            <a:endParaRPr lang="en-US" sz="620" dirty="0"/>
          </a:p>
        </p:txBody>
      </p:sp>
      <p:sp>
        <p:nvSpPr>
          <p:cNvPr id="30" name="Text 25"/>
          <p:cNvSpPr/>
          <p:nvPr/>
        </p:nvSpPr>
        <p:spPr>
          <a:xfrm>
            <a:off x="3879619" y="2866430"/>
            <a:ext cx="1384762" cy="291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092"/>
              </a:lnSpc>
              <a:buNone/>
            </a:pPr>
            <a:r>
              <a:rPr lang="en-US" sz="84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Nonviolent Resistance &amp; Righteous Leadership</a:t>
            </a:r>
            <a:endParaRPr lang="en-US" sz="840" dirty="0"/>
          </a:p>
        </p:txBody>
      </p:sp>
      <p:sp>
        <p:nvSpPr>
          <p:cNvPr id="31" name="Text 26"/>
          <p:cNvSpPr/>
          <p:nvPr/>
        </p:nvSpPr>
        <p:spPr>
          <a:xfrm>
            <a:off x="3879619" y="3187005"/>
            <a:ext cx="1384762" cy="391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980"/>
              </a:lnSpc>
              <a:buNone/>
            </a:pPr>
            <a:r>
              <a:rPr lang="en-US" sz="70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Study how Gandhi and Mandela led change through principled nonviolence.</a:t>
            </a:r>
            <a:endParaRPr lang="en-US" sz="700" dirty="0"/>
          </a:p>
        </p:txBody>
      </p:sp>
      <p:sp>
        <p:nvSpPr>
          <p:cNvPr id="32" name="Text 27"/>
          <p:cNvSpPr/>
          <p:nvPr/>
        </p:nvSpPr>
        <p:spPr>
          <a:xfrm>
            <a:off x="6004322" y="2218879"/>
            <a:ext cx="400050" cy="400050"/>
          </a:xfrm>
          <a:prstGeom prst="ellipse">
            <a:avLst/>
          </a:prstGeom>
          <a:solidFill>
            <a:srgbClr val="2A3A5A"/>
          </a:solidFill>
          <a:ln w="19050">
            <a:solidFill>
              <a:srgbClr val="C5A55A"/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3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34844" y="2349401"/>
            <a:ext cx="139005" cy="139005"/>
          </a:xfrm>
          <a:prstGeom prst="rect">
            <a:avLst/>
          </a:prstGeom>
        </p:spPr>
      </p:pic>
      <p:sp>
        <p:nvSpPr>
          <p:cNvPr id="34" name="Text 28"/>
          <p:cNvSpPr/>
          <p:nvPr/>
        </p:nvSpPr>
        <p:spPr>
          <a:xfrm>
            <a:off x="6046738" y="2719239"/>
            <a:ext cx="346576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30"/>
              </a:lnSpc>
              <a:buNone/>
            </a:pPr>
            <a:r>
              <a:rPr lang="en-US" sz="620" b="1" spc="8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UNIT 4</a:t>
            </a:r>
            <a:endParaRPr lang="en-US" sz="620" dirty="0"/>
          </a:p>
        </p:txBody>
      </p:sp>
      <p:sp>
        <p:nvSpPr>
          <p:cNvPr id="35" name="Text 29"/>
          <p:cNvSpPr/>
          <p:nvPr/>
        </p:nvSpPr>
        <p:spPr>
          <a:xfrm>
            <a:off x="5753160" y="2866430"/>
            <a:ext cx="902375" cy="138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092"/>
              </a:lnSpc>
              <a:buNone/>
            </a:pPr>
            <a:r>
              <a:rPr lang="en-US" sz="84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Expanding Rights</a:t>
            </a:r>
            <a:endParaRPr lang="en-US" sz="840" dirty="0"/>
          </a:p>
        </p:txBody>
      </p:sp>
      <p:sp>
        <p:nvSpPr>
          <p:cNvPr id="36" name="Text 30"/>
          <p:cNvSpPr/>
          <p:nvPr/>
        </p:nvSpPr>
        <p:spPr>
          <a:xfrm>
            <a:off x="5511966" y="3048298"/>
            <a:ext cx="1384762" cy="391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980"/>
              </a:lnSpc>
              <a:buNone/>
            </a:pPr>
            <a:r>
              <a:rPr lang="en-US" sz="70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Examine Civil Rights, Women's Suffrage, and human rights advocacy movements.</a:t>
            </a:r>
            <a:endParaRPr lang="en-US" sz="700" dirty="0"/>
          </a:p>
        </p:txBody>
      </p:sp>
      <p:sp>
        <p:nvSpPr>
          <p:cNvPr id="37" name="Text 31"/>
          <p:cNvSpPr/>
          <p:nvPr/>
        </p:nvSpPr>
        <p:spPr>
          <a:xfrm>
            <a:off x="7636520" y="2218879"/>
            <a:ext cx="400050" cy="400050"/>
          </a:xfrm>
          <a:prstGeom prst="ellipse">
            <a:avLst/>
          </a:prstGeom>
          <a:solidFill>
            <a:srgbClr val="2A3A5A"/>
          </a:solidFill>
          <a:ln w="19050">
            <a:solidFill>
              <a:srgbClr val="C5A55A"/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8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7042" y="2349401"/>
            <a:ext cx="139005" cy="139005"/>
          </a:xfrm>
          <a:prstGeom prst="rect">
            <a:avLst/>
          </a:prstGeom>
        </p:spPr>
      </p:pic>
      <p:sp>
        <p:nvSpPr>
          <p:cNvPr id="39" name="Text 32"/>
          <p:cNvSpPr/>
          <p:nvPr/>
        </p:nvSpPr>
        <p:spPr>
          <a:xfrm>
            <a:off x="7678936" y="2719239"/>
            <a:ext cx="346576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30"/>
              </a:lnSpc>
              <a:buNone/>
            </a:pPr>
            <a:r>
              <a:rPr lang="en-US" sz="620" b="1" spc="8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UNIT 5</a:t>
            </a:r>
            <a:endParaRPr lang="en-US" sz="620" dirty="0"/>
          </a:p>
        </p:txBody>
      </p:sp>
      <p:sp>
        <p:nvSpPr>
          <p:cNvPr id="40" name="Text 33"/>
          <p:cNvSpPr/>
          <p:nvPr/>
        </p:nvSpPr>
        <p:spPr>
          <a:xfrm>
            <a:off x="7144164" y="2866430"/>
            <a:ext cx="1384762" cy="291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092"/>
              </a:lnSpc>
              <a:buNone/>
            </a:pPr>
            <a:r>
              <a:rPr lang="en-US" sz="84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Modern Righteousness in Action</a:t>
            </a:r>
            <a:endParaRPr lang="en-US" sz="840" dirty="0"/>
          </a:p>
        </p:txBody>
      </p:sp>
      <p:sp>
        <p:nvSpPr>
          <p:cNvPr id="41" name="Text 34"/>
          <p:cNvSpPr/>
          <p:nvPr/>
        </p:nvSpPr>
        <p:spPr>
          <a:xfrm>
            <a:off x="7144164" y="3187005"/>
            <a:ext cx="1384762" cy="391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980"/>
              </a:lnSpc>
              <a:buNone/>
            </a:pPr>
            <a:r>
              <a:rPr lang="en-US" sz="70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lessons to today's challenges and create your own righteousness plan.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B2A4A">
                  <a:alpha val="92000"/>
                </a:srgbClr>
              </a:gs>
              <a:gs pos="40000">
                <a:srgbClr val="1B2A4A">
                  <a:alpha val="78000"/>
                </a:srgbClr>
              </a:gs>
              <a:gs pos="70000">
                <a:srgbClr val="1B2A4A">
                  <a:alpha val="55000"/>
                </a:srgbClr>
              </a:gs>
              <a:gs pos="100000">
                <a:srgbClr val="1B2A4A">
                  <a:alpha val="40000"/>
                </a:srgbClr>
              </a:gs>
            </a:gsLst>
            <a:lin ang="42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1"/>
          <p:cNvSpPr/>
          <p:nvPr/>
        </p:nvSpPr>
        <p:spPr>
          <a:xfrm>
            <a:off x="571500" y="1452711"/>
            <a:ext cx="8161020" cy="293340"/>
          </a:xfrm>
          <a:prstGeom prst="roundRect">
            <a:avLst>
              <a:gd name="adj" fmla="val 14720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/>
            </a:solidFill>
          </a:ln>
        </p:spPr>
        <p:txBody>
          <a:bodyPr wrap="none" lIns="310773" tIns="57150" rIns="143510" bIns="57150" rtlCol="0" anchor="ctr"/>
          <a:lstStyle/>
          <a:p>
            <a:pPr algn="l" indent="0" marL="0">
              <a:buNone/>
            </a:pPr>
            <a:r>
              <a:rPr lang="en-US" sz="840" b="1" spc="14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1</a:t>
            </a:r>
            <a:endParaRPr lang="en-US" sz="84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273" y="1533013"/>
            <a:ext cx="132588" cy="13258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71500" y="1946672"/>
            <a:ext cx="5246370" cy="875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282"/>
              </a:lnSpc>
              <a:spcAft>
                <a:spcPts val="680"/>
              </a:spcAft>
              <a:buNone/>
            </a:pPr>
            <a:r>
              <a:rPr lang="en-US" sz="293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Foundations of Righteousness </a:t>
            </a:r>
            <a:pPr algn="l" indent="0" marL="0">
              <a:lnSpc>
                <a:spcPts val="3282"/>
              </a:lnSpc>
              <a:spcAft>
                <a:spcPts val="680"/>
              </a:spcAft>
              <a:buNone/>
            </a:pPr>
            <a:r>
              <a:rPr lang="en-US" sz="293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&amp;</a:t>
            </a:r>
            <a:pPr algn="l" indent="0" marL="0">
              <a:lnSpc>
                <a:spcPts val="3282"/>
              </a:lnSpc>
              <a:spcAft>
                <a:spcPts val="680"/>
              </a:spcAft>
              <a:buNone/>
            </a:pPr>
            <a:r>
              <a:rPr lang="en-US" sz="293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 the Magna Carta</a:t>
            </a:r>
            <a:endParaRPr lang="en-US" sz="2930" dirty="0"/>
          </a:p>
        </p:txBody>
      </p:sp>
      <p:sp>
        <p:nvSpPr>
          <p:cNvPr id="7" name="Text 3"/>
          <p:cNvSpPr/>
          <p:nvPr/>
        </p:nvSpPr>
        <p:spPr>
          <a:xfrm>
            <a:off x="571500" y="3009900"/>
            <a:ext cx="571500" cy="21580"/>
          </a:xfrm>
          <a:prstGeom prst="roundRect">
            <a:avLst>
              <a:gd name="adj" fmla="val 64736"/>
            </a:avLst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4"/>
          <p:cNvSpPr/>
          <p:nvPr/>
        </p:nvSpPr>
        <p:spPr>
          <a:xfrm>
            <a:off x="571500" y="3202930"/>
            <a:ext cx="4371975" cy="5122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22"/>
              </a:lnSpc>
              <a:buNone/>
            </a:pPr>
            <a:r>
              <a:rPr lang="en-US" sz="1240" i="1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does it mean to act righteously? How did the Magna Carta shape modern justice?</a:t>
            </a:r>
            <a:endParaRPr lang="en-US" sz="1240" dirty="0"/>
          </a:p>
        </p:txBody>
      </p:sp>
      <p:sp>
        <p:nvSpPr>
          <p:cNvPr id="9" name="Text 5"/>
          <p:cNvSpPr/>
          <p:nvPr/>
        </p:nvSpPr>
        <p:spPr>
          <a:xfrm>
            <a:off x="228600" y="4485680"/>
            <a:ext cx="9525" cy="429220"/>
          </a:xfrm>
          <a:prstGeom prst="rect">
            <a:avLst/>
          </a:pr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5325" y="4543425"/>
            <a:ext cx="257175" cy="2571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0" y="5108079"/>
            <a:ext cx="9144000" cy="35421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6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alphaModFix amt="4000"/>
          </a:blip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09575" y="1192857"/>
            <a:ext cx="4088759" cy="21580"/>
          </a:xfrm>
          <a:custGeom>
            <a:avLst/>
            <a:gdLst/>
            <a:ahLst/>
            <a:cxnLst/>
            <a:rect l="l" t="t" r="r" b="b"/>
            <a:pathLst>
              <a:path w="4088759" h="21580">
                <a:moveTo>
                  <a:pt x="86360" y="0"/>
                </a:moveTo>
                <a:lnTo>
                  <a:pt x="4002399" y="0"/>
                </a:lnTo>
                <a:lnTo>
                  <a:pt x="4023814" y="2698"/>
                </a:lnTo>
                <a:lnTo>
                  <a:pt x="4032444" y="5395"/>
                </a:lnTo>
                <a:lnTo>
                  <a:pt x="4038899" y="8093"/>
                </a:lnTo>
                <a:lnTo>
                  <a:pt x="4044198" y="10790"/>
                </a:lnTo>
                <a:lnTo>
                  <a:pt x="4048741" y="13488"/>
                </a:lnTo>
                <a:lnTo>
                  <a:pt x="4052733" y="16185"/>
                </a:lnTo>
                <a:lnTo>
                  <a:pt x="4056295" y="18883"/>
                </a:lnTo>
                <a:lnTo>
                  <a:pt x="4059509" y="21580"/>
                </a:lnTo>
                <a:lnTo>
                  <a:pt x="29250" y="21580"/>
                </a:lnTo>
                <a:lnTo>
                  <a:pt x="32463" y="18883"/>
                </a:lnTo>
                <a:lnTo>
                  <a:pt x="36026" y="16185"/>
                </a:lnTo>
                <a:lnTo>
                  <a:pt x="40017" y="13488"/>
                </a:lnTo>
                <a:lnTo>
                  <a:pt x="44560" y="10790"/>
                </a:lnTo>
                <a:lnTo>
                  <a:pt x="49860" y="8093"/>
                </a:lnTo>
                <a:lnTo>
                  <a:pt x="56315" y="5395"/>
                </a:lnTo>
                <a:lnTo>
                  <a:pt x="64944" y="2698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1"/>
          <p:cNvSpPr/>
          <p:nvPr/>
        </p:nvSpPr>
        <p:spPr>
          <a:xfrm>
            <a:off x="4645521" y="1192857"/>
            <a:ext cx="4088902" cy="21580"/>
          </a:xfrm>
          <a:custGeom>
            <a:avLst/>
            <a:gdLst/>
            <a:ahLst/>
            <a:cxnLst/>
            <a:rect l="l" t="t" r="r" b="b"/>
            <a:pathLst>
              <a:path w="4088902" h="21580">
                <a:moveTo>
                  <a:pt x="86360" y="0"/>
                </a:moveTo>
                <a:lnTo>
                  <a:pt x="4002541" y="0"/>
                </a:lnTo>
                <a:lnTo>
                  <a:pt x="4023957" y="2698"/>
                </a:lnTo>
                <a:lnTo>
                  <a:pt x="4032587" y="5395"/>
                </a:lnTo>
                <a:lnTo>
                  <a:pt x="4039041" y="8093"/>
                </a:lnTo>
                <a:lnTo>
                  <a:pt x="4044341" y="10790"/>
                </a:lnTo>
                <a:lnTo>
                  <a:pt x="4048884" y="13488"/>
                </a:lnTo>
                <a:lnTo>
                  <a:pt x="4052876" y="16185"/>
                </a:lnTo>
                <a:lnTo>
                  <a:pt x="4056438" y="18883"/>
                </a:lnTo>
                <a:lnTo>
                  <a:pt x="4059652" y="21580"/>
                </a:lnTo>
                <a:lnTo>
                  <a:pt x="29250" y="21580"/>
                </a:lnTo>
                <a:lnTo>
                  <a:pt x="32463" y="18883"/>
                </a:lnTo>
                <a:lnTo>
                  <a:pt x="36026" y="16185"/>
                </a:lnTo>
                <a:lnTo>
                  <a:pt x="40017" y="13488"/>
                </a:lnTo>
                <a:lnTo>
                  <a:pt x="44560" y="10790"/>
                </a:lnTo>
                <a:lnTo>
                  <a:pt x="49860" y="8093"/>
                </a:lnTo>
                <a:lnTo>
                  <a:pt x="56315" y="5395"/>
                </a:lnTo>
                <a:lnTo>
                  <a:pt x="64944" y="2698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09575" y="3094137"/>
            <a:ext cx="4088759" cy="21580"/>
          </a:xfrm>
          <a:custGeom>
            <a:avLst/>
            <a:gdLst/>
            <a:ahLst/>
            <a:cxnLst/>
            <a:rect l="l" t="t" r="r" b="b"/>
            <a:pathLst>
              <a:path w="4088759" h="21580">
                <a:moveTo>
                  <a:pt x="86360" y="0"/>
                </a:moveTo>
                <a:lnTo>
                  <a:pt x="4002399" y="0"/>
                </a:lnTo>
                <a:lnTo>
                  <a:pt x="4023814" y="2698"/>
                </a:lnTo>
                <a:lnTo>
                  <a:pt x="4032444" y="5395"/>
                </a:lnTo>
                <a:lnTo>
                  <a:pt x="4038899" y="8093"/>
                </a:lnTo>
                <a:lnTo>
                  <a:pt x="4044198" y="10790"/>
                </a:lnTo>
                <a:lnTo>
                  <a:pt x="4048741" y="13488"/>
                </a:lnTo>
                <a:lnTo>
                  <a:pt x="4052733" y="16185"/>
                </a:lnTo>
                <a:lnTo>
                  <a:pt x="4056295" y="18883"/>
                </a:lnTo>
                <a:lnTo>
                  <a:pt x="4059509" y="21580"/>
                </a:lnTo>
                <a:lnTo>
                  <a:pt x="29250" y="21580"/>
                </a:lnTo>
                <a:lnTo>
                  <a:pt x="32463" y="18883"/>
                </a:lnTo>
                <a:lnTo>
                  <a:pt x="36026" y="16185"/>
                </a:lnTo>
                <a:lnTo>
                  <a:pt x="40017" y="13488"/>
                </a:lnTo>
                <a:lnTo>
                  <a:pt x="44560" y="10790"/>
                </a:lnTo>
                <a:lnTo>
                  <a:pt x="49860" y="8093"/>
                </a:lnTo>
                <a:lnTo>
                  <a:pt x="56315" y="5395"/>
                </a:lnTo>
                <a:lnTo>
                  <a:pt x="64944" y="2698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4645521" y="3094137"/>
            <a:ext cx="4088902" cy="21580"/>
          </a:xfrm>
          <a:custGeom>
            <a:avLst/>
            <a:gdLst/>
            <a:ahLst/>
            <a:cxnLst/>
            <a:rect l="l" t="t" r="r" b="b"/>
            <a:pathLst>
              <a:path w="4088902" h="21580">
                <a:moveTo>
                  <a:pt x="86360" y="0"/>
                </a:moveTo>
                <a:lnTo>
                  <a:pt x="4002541" y="0"/>
                </a:lnTo>
                <a:lnTo>
                  <a:pt x="4023957" y="2698"/>
                </a:lnTo>
                <a:lnTo>
                  <a:pt x="4032587" y="5395"/>
                </a:lnTo>
                <a:lnTo>
                  <a:pt x="4039041" y="8093"/>
                </a:lnTo>
                <a:lnTo>
                  <a:pt x="4044341" y="10790"/>
                </a:lnTo>
                <a:lnTo>
                  <a:pt x="4048884" y="13488"/>
                </a:lnTo>
                <a:lnTo>
                  <a:pt x="4052876" y="16185"/>
                </a:lnTo>
                <a:lnTo>
                  <a:pt x="4056438" y="18883"/>
                </a:lnTo>
                <a:lnTo>
                  <a:pt x="4059652" y="21580"/>
                </a:lnTo>
                <a:lnTo>
                  <a:pt x="29250" y="21580"/>
                </a:lnTo>
                <a:lnTo>
                  <a:pt x="32463" y="18883"/>
                </a:lnTo>
                <a:lnTo>
                  <a:pt x="36026" y="16185"/>
                </a:lnTo>
                <a:lnTo>
                  <a:pt x="40017" y="13488"/>
                </a:lnTo>
                <a:lnTo>
                  <a:pt x="44560" y="10790"/>
                </a:lnTo>
                <a:lnTo>
                  <a:pt x="49860" y="8093"/>
                </a:lnTo>
                <a:lnTo>
                  <a:pt x="56315" y="5395"/>
                </a:lnTo>
                <a:lnTo>
                  <a:pt x="64944" y="2698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400050" y="342900"/>
            <a:ext cx="1383852" cy="206871"/>
          </a:xfrm>
          <a:prstGeom prst="roundRect">
            <a:avLst>
              <a:gd name="adj" fmla="val 20873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204698" tIns="29210" rIns="86360" bIns="29210" rtlCol="0" anchor="ctr"/>
          <a:lstStyle/>
          <a:p>
            <a:pPr algn="l" indent="0" marL="0">
              <a:buNone/>
            </a:pPr>
            <a:r>
              <a:rPr lang="en-US" sz="680" b="1" spc="7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1 — ACTIVITIES</a:t>
            </a:r>
            <a:endParaRPr lang="en-US" sz="68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180" y="379967"/>
            <a:ext cx="132588" cy="13258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0050" y="620762"/>
            <a:ext cx="5253847" cy="312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61"/>
              </a:lnSpc>
              <a:spcBef>
                <a:spcPts val="560"/>
              </a:spcBef>
              <a:buNone/>
            </a:pPr>
            <a:r>
              <a:rPr lang="en-US" sz="2140" b="1" spc="-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Defining Righteousness &amp; the Magna Carta</a:t>
            </a:r>
            <a:endParaRPr lang="en-US" sz="2140" dirty="0"/>
          </a:p>
        </p:txBody>
      </p:sp>
      <p:sp>
        <p:nvSpPr>
          <p:cNvPr id="10" name="Text 6"/>
          <p:cNvSpPr/>
          <p:nvPr/>
        </p:nvSpPr>
        <p:spPr>
          <a:xfrm>
            <a:off x="400050" y="990302"/>
            <a:ext cx="45720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7"/>
          <p:cNvSpPr/>
          <p:nvPr/>
        </p:nvSpPr>
        <p:spPr>
          <a:xfrm>
            <a:off x="7886700" y="342900"/>
            <a:ext cx="857250" cy="642491"/>
          </a:xfrm>
          <a:prstGeom prst="roundRect">
            <a:avLst>
              <a:gd name="adj" fmla="val 8895"/>
            </a:avLst>
          </a:prstGeom>
          <a:noFill/>
          <a:ln w="9525">
            <a:solidFill>
              <a:srgbClr val="C5A55A">
                <a:alpha val="30000"/>
              </a:srgbClr>
            </a:solidFill>
          </a:ln>
          <a:effectLst>
            <a:outerShdw sx="100000" sy="100000" kx="0" ky="0" algn="bl" rotWithShape="0" blurRad="143510" dist="29210" dir="5400000">
              <a:srgbClr val="000000">
                <a:alpha val="30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7896225" y="352425"/>
            <a:ext cx="838200" cy="623441"/>
          </a:xfrm>
          <a:prstGeom prst="roundRect">
            <a:avLst>
              <a:gd name="adj" fmla="val 9167"/>
            </a:avLst>
          </a:prstGeom>
        </p:spPr>
      </p:pic>
      <p:sp>
        <p:nvSpPr>
          <p:cNvPr id="13" name="Text 8"/>
          <p:cNvSpPr/>
          <p:nvPr/>
        </p:nvSpPr>
        <p:spPr>
          <a:xfrm>
            <a:off x="400050" y="1183332"/>
            <a:ext cx="4107805" cy="1773138"/>
          </a:xfrm>
          <a:prstGeom prst="roundRect">
            <a:avLst>
              <a:gd name="adj" fmla="val 4870"/>
            </a:avLst>
          </a:prstGeom>
          <a:solidFill>
            <a:srgbClr val="243557"/>
          </a:soli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9"/>
          <p:cNvSpPr/>
          <p:nvPr/>
        </p:nvSpPr>
        <p:spPr>
          <a:xfrm>
            <a:off x="581025" y="1392882"/>
            <a:ext cx="228600" cy="251460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b="1" dirty="0">
                <a:solidFill>
                  <a:srgbClr val="1B2A4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1</a:t>
            </a:r>
            <a:endParaRPr lang="en-US" sz="840" dirty="0"/>
          </a:p>
        </p:txBody>
      </p:sp>
      <p:sp>
        <p:nvSpPr>
          <p:cNvPr id="15" name="Text 10"/>
          <p:cNvSpPr/>
          <p:nvPr/>
        </p:nvSpPr>
        <p:spPr>
          <a:xfrm>
            <a:off x="895945" y="1364307"/>
            <a:ext cx="285750" cy="285750"/>
          </a:xfrm>
          <a:prstGeom prst="roundRect">
            <a:avLst>
              <a:gd name="adj" fmla="val 24889"/>
            </a:avLst>
          </a:prstGeom>
          <a:solidFill>
            <a:srgbClr val="C5A55A">
              <a:alpha val="12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452" y="1440814"/>
            <a:ext cx="132588" cy="13258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268016" y="1430982"/>
            <a:ext cx="1046604" cy="1522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6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Discussion Starter</a:t>
            </a:r>
            <a:endParaRPr lang="en-US" sz="960" dirty="0"/>
          </a:p>
        </p:txBody>
      </p:sp>
      <p:sp>
        <p:nvSpPr>
          <p:cNvPr id="18" name="Text 12"/>
          <p:cNvSpPr/>
          <p:nvPr/>
        </p:nvSpPr>
        <p:spPr>
          <a:xfrm>
            <a:off x="581025" y="1734889"/>
            <a:ext cx="3820772" cy="109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 students: </a:t>
            </a:r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"What does righteousness mean to you?"</a:t>
            </a:r>
            <a:br/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Write a personal definition. Compare with classmates and discuss how definitions differ across cultures and time periods.</a:t>
            </a:r>
            <a:endParaRPr lang="en-US" sz="820" dirty="0"/>
          </a:p>
        </p:txBody>
      </p:sp>
      <p:sp>
        <p:nvSpPr>
          <p:cNvPr id="19" name="Text 13"/>
          <p:cNvSpPr/>
          <p:nvPr/>
        </p:nvSpPr>
        <p:spPr>
          <a:xfrm>
            <a:off x="4635996" y="1183332"/>
            <a:ext cx="4107954" cy="1773138"/>
          </a:xfrm>
          <a:prstGeom prst="roundRect">
            <a:avLst>
              <a:gd name="adj" fmla="val 4870"/>
            </a:avLst>
          </a:prstGeom>
          <a:solidFill>
            <a:srgbClr val="243557"/>
          </a:soli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4"/>
          <p:cNvSpPr/>
          <p:nvPr/>
        </p:nvSpPr>
        <p:spPr>
          <a:xfrm>
            <a:off x="4816971" y="1392882"/>
            <a:ext cx="228600" cy="251460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b="1" dirty="0">
                <a:solidFill>
                  <a:srgbClr val="1B2A4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2</a:t>
            </a:r>
            <a:endParaRPr lang="en-US" sz="840" dirty="0"/>
          </a:p>
        </p:txBody>
      </p:sp>
      <p:sp>
        <p:nvSpPr>
          <p:cNvPr id="21" name="Text 15"/>
          <p:cNvSpPr/>
          <p:nvPr/>
        </p:nvSpPr>
        <p:spPr>
          <a:xfrm>
            <a:off x="5131891" y="1364307"/>
            <a:ext cx="285750" cy="285750"/>
          </a:xfrm>
          <a:prstGeom prst="roundRect">
            <a:avLst>
              <a:gd name="adj" fmla="val 24889"/>
            </a:avLst>
          </a:prstGeom>
          <a:solidFill>
            <a:srgbClr val="C5A55A">
              <a:alpha val="12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08398" y="1440814"/>
            <a:ext cx="132588" cy="132588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5503962" y="1430982"/>
            <a:ext cx="979483" cy="1522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6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Museum Activity</a:t>
            </a:r>
            <a:endParaRPr lang="en-US" sz="960" dirty="0"/>
          </a:p>
        </p:txBody>
      </p:sp>
      <p:sp>
        <p:nvSpPr>
          <p:cNvPr id="24" name="Text 17"/>
          <p:cNvSpPr/>
          <p:nvPr/>
        </p:nvSpPr>
        <p:spPr>
          <a:xfrm>
            <a:off x="4816971" y="1734889"/>
            <a:ext cx="3820924" cy="109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 the </a:t>
            </a:r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 Figures exhibit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at </a:t>
            </a:r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wiserighteous.org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and take notes on </a:t>
            </a:r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figures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who demonstrated righteousness.</a:t>
            </a:r>
            <a:br/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Record their key qualities, actions, and lasting impact.</a:t>
            </a:r>
            <a:endParaRPr lang="en-US" sz="820" dirty="0"/>
          </a:p>
        </p:txBody>
      </p:sp>
      <p:sp>
        <p:nvSpPr>
          <p:cNvPr id="25" name="Text 18"/>
          <p:cNvSpPr/>
          <p:nvPr/>
        </p:nvSpPr>
        <p:spPr>
          <a:xfrm>
            <a:off x="400050" y="3084612"/>
            <a:ext cx="4107805" cy="1773138"/>
          </a:xfrm>
          <a:prstGeom prst="roundRect">
            <a:avLst>
              <a:gd name="adj" fmla="val 4870"/>
            </a:avLst>
          </a:prstGeom>
          <a:solidFill>
            <a:srgbClr val="243557"/>
          </a:soli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19"/>
          <p:cNvSpPr/>
          <p:nvPr/>
        </p:nvSpPr>
        <p:spPr>
          <a:xfrm>
            <a:off x="581025" y="3294162"/>
            <a:ext cx="228600" cy="251460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b="1" dirty="0">
                <a:solidFill>
                  <a:srgbClr val="1B2A4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3</a:t>
            </a:r>
            <a:endParaRPr lang="en-US" sz="840" dirty="0"/>
          </a:p>
        </p:txBody>
      </p:sp>
      <p:sp>
        <p:nvSpPr>
          <p:cNvPr id="27" name="Text 20"/>
          <p:cNvSpPr/>
          <p:nvPr/>
        </p:nvSpPr>
        <p:spPr>
          <a:xfrm>
            <a:off x="895945" y="3265587"/>
            <a:ext cx="285750" cy="285750"/>
          </a:xfrm>
          <a:prstGeom prst="roundRect">
            <a:avLst>
              <a:gd name="adj" fmla="val 24889"/>
            </a:avLst>
          </a:prstGeom>
          <a:solidFill>
            <a:srgbClr val="C5A55A">
              <a:alpha val="12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8" name="Image 5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2452" y="3342093"/>
            <a:ext cx="132588" cy="132588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1268016" y="3332262"/>
            <a:ext cx="1418883" cy="1522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6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The Magna Carta (1215)</a:t>
            </a:r>
            <a:endParaRPr lang="en-US" sz="960" dirty="0"/>
          </a:p>
        </p:txBody>
      </p:sp>
      <p:sp>
        <p:nvSpPr>
          <p:cNvPr id="30" name="Text 22"/>
          <p:cNvSpPr/>
          <p:nvPr/>
        </p:nvSpPr>
        <p:spPr>
          <a:xfrm>
            <a:off x="581025" y="3636169"/>
            <a:ext cx="3820772" cy="109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English nobles confronted King John, establishing the revolutionary principle that </a:t>
            </a:r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one — not even the king — is above the law.</a:t>
            </a:r>
            <a:br/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This document laid the foundation for modern justice and constitutional rights.</a:t>
            </a:r>
            <a:endParaRPr lang="en-US" sz="820" dirty="0"/>
          </a:p>
        </p:txBody>
      </p:sp>
      <p:sp>
        <p:nvSpPr>
          <p:cNvPr id="31" name="Text 23"/>
          <p:cNvSpPr/>
          <p:nvPr/>
        </p:nvSpPr>
        <p:spPr>
          <a:xfrm>
            <a:off x="4635996" y="3084612"/>
            <a:ext cx="4107954" cy="1773138"/>
          </a:xfrm>
          <a:prstGeom prst="roundRect">
            <a:avLst>
              <a:gd name="adj" fmla="val 4870"/>
            </a:avLst>
          </a:prstGeom>
          <a:solidFill>
            <a:srgbClr val="243557"/>
          </a:soli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24"/>
          <p:cNvSpPr/>
          <p:nvPr/>
        </p:nvSpPr>
        <p:spPr>
          <a:xfrm>
            <a:off x="4816971" y="3294162"/>
            <a:ext cx="228600" cy="251460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b="1" dirty="0">
                <a:solidFill>
                  <a:srgbClr val="1B2A4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4</a:t>
            </a:r>
            <a:endParaRPr lang="en-US" sz="840" dirty="0"/>
          </a:p>
        </p:txBody>
      </p:sp>
      <p:sp>
        <p:nvSpPr>
          <p:cNvPr id="33" name="Text 25"/>
          <p:cNvSpPr/>
          <p:nvPr/>
        </p:nvSpPr>
        <p:spPr>
          <a:xfrm>
            <a:off x="5131891" y="3265587"/>
            <a:ext cx="285750" cy="285750"/>
          </a:xfrm>
          <a:prstGeom prst="roundRect">
            <a:avLst>
              <a:gd name="adj" fmla="val 24889"/>
            </a:avLst>
          </a:prstGeom>
          <a:solidFill>
            <a:srgbClr val="C5A55A">
              <a:alpha val="12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4" name="Image 6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08398" y="3342093"/>
            <a:ext cx="132588" cy="132588"/>
          </a:xfrm>
          <a:prstGeom prst="rect">
            <a:avLst/>
          </a:prstGeom>
        </p:spPr>
      </p:pic>
      <p:sp>
        <p:nvSpPr>
          <p:cNvPr id="35" name="Text 26"/>
          <p:cNvSpPr/>
          <p:nvPr/>
        </p:nvSpPr>
        <p:spPr>
          <a:xfrm>
            <a:off x="5503962" y="3332262"/>
            <a:ext cx="895008" cy="15225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6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Student Project</a:t>
            </a:r>
            <a:endParaRPr lang="en-US" sz="960" dirty="0"/>
          </a:p>
        </p:txBody>
      </p:sp>
      <p:sp>
        <p:nvSpPr>
          <p:cNvPr id="36" name="Text 27"/>
          <p:cNvSpPr/>
          <p:nvPr/>
        </p:nvSpPr>
        <p:spPr>
          <a:xfrm>
            <a:off x="4816971" y="3636169"/>
            <a:ext cx="3820924" cy="109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a </a:t>
            </a:r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"Modern Magna Carta"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a document listing </a:t>
            </a:r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5–10 rights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every person should have today.</a:t>
            </a:r>
            <a:br/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Consider: What rights are missing? What injustices still need to be addressed? Present your charter to the class.</a:t>
            </a:r>
            <a:endParaRPr lang="en-US" sz="8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000500" y="0"/>
            <a:ext cx="1286466" cy="5143500"/>
          </a:xfrm>
          <a:prstGeom prst="rect">
            <a:avLst/>
          </a:prstGeom>
          <a:gradFill rotWithShape="1">
            <a:gsLst>
              <a:gs pos="0">
                <a:srgbClr val="1B2A4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1"/>
          <p:cNvSpPr/>
          <p:nvPr/>
        </p:nvSpPr>
        <p:spPr>
          <a:xfrm>
            <a:off x="4000500" y="0"/>
            <a:ext cx="5143500" cy="5143500"/>
          </a:xfrm>
          <a:prstGeom prst="rect">
            <a:avLst/>
          </a:prstGeom>
          <a:gradFill rotWithShape="1">
            <a:gsLst>
              <a:gs pos="0">
                <a:srgbClr val="1B2A4A">
                  <a:alpha val="70000"/>
                </a:srgbClr>
              </a:gs>
              <a:gs pos="40000">
                <a:srgbClr val="1B2A4A">
                  <a:alpha val="15000"/>
                </a:srgbClr>
              </a:gs>
              <a:gs pos="100000">
                <a:srgbClr val="1B2A4A">
                  <a:alpha val="5000"/>
                </a:srgbClr>
              </a:gs>
            </a:gsLst>
            <a:lin ang="162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57200" y="1505099"/>
            <a:ext cx="3457575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spc="23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2</a:t>
            </a:r>
            <a:endParaRPr lang="en-US" sz="730" dirty="0"/>
          </a:p>
        </p:txBody>
      </p:sp>
      <p:sp>
        <p:nvSpPr>
          <p:cNvPr id="6" name="Text 3"/>
          <p:cNvSpPr/>
          <p:nvPr/>
        </p:nvSpPr>
        <p:spPr>
          <a:xfrm>
            <a:off x="457200" y="1787575"/>
            <a:ext cx="3206115" cy="760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2"/>
              </a:lnSpc>
              <a:spcAft>
                <a:spcPts val="450"/>
              </a:spcAft>
              <a:buNone/>
            </a:pPr>
            <a:r>
              <a:rPr lang="en-US" sz="248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Courage Against</a:t>
            </a:r>
            <a:br/>
            <a:pPr algn="l" indent="0" marL="0">
              <a:lnSpc>
                <a:spcPts val="2852"/>
              </a:lnSpc>
              <a:spcAft>
                <a:spcPts val="450"/>
              </a:spcAft>
              <a:buNone/>
            </a:pPr>
            <a:r>
              <a:rPr lang="en-US" sz="248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Injustice</a:t>
            </a:r>
            <a:endParaRPr lang="en-US" sz="2480" dirty="0"/>
          </a:p>
        </p:txBody>
      </p:sp>
      <p:sp>
        <p:nvSpPr>
          <p:cNvPr id="7" name="Text 4"/>
          <p:cNvSpPr/>
          <p:nvPr/>
        </p:nvSpPr>
        <p:spPr>
          <a:xfrm>
            <a:off x="457200" y="2568922"/>
            <a:ext cx="3457575" cy="236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60"/>
              </a:lnSpc>
              <a:buNone/>
            </a:pPr>
            <a:r>
              <a:rPr lang="en-US" sz="1240" spc="3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Abolition &amp; the Underground Railroad</a:t>
            </a:r>
            <a:endParaRPr lang="en-US" sz="1240" dirty="0"/>
          </a:p>
        </p:txBody>
      </p:sp>
      <p:sp>
        <p:nvSpPr>
          <p:cNvPr id="8" name="Text 5"/>
          <p:cNvSpPr/>
          <p:nvPr/>
        </p:nvSpPr>
        <p:spPr>
          <a:xfrm>
            <a:off x="457200" y="3005733"/>
            <a:ext cx="457200" cy="21580"/>
          </a:xfrm>
          <a:prstGeom prst="roundRect">
            <a:avLst>
              <a:gd name="adj" fmla="val 64736"/>
            </a:avLst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457200" y="3227933"/>
            <a:ext cx="3060990" cy="430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16"/>
              </a:lnSpc>
              <a:buNone/>
            </a:pPr>
            <a:r>
              <a:rPr lang="en-US" sz="1010" i="1" dirty="0">
                <a:solidFill>
                  <a:srgbClr val="A8B4C8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"What motivates people to risk their lives for the freedom of others?"</a:t>
            </a:r>
            <a:endParaRPr lang="en-US" sz="1010" dirty="0"/>
          </a:p>
        </p:txBody>
      </p:sp>
      <p:sp>
        <p:nvSpPr>
          <p:cNvPr id="10" name="Text 7"/>
          <p:cNvSpPr/>
          <p:nvPr/>
        </p:nvSpPr>
        <p:spPr>
          <a:xfrm>
            <a:off x="457200" y="4814739"/>
            <a:ext cx="128141" cy="70991"/>
          </a:xfrm>
          <a:prstGeom prst="ellipse">
            <a:avLst/>
          </a:prstGeom>
          <a:noFill/>
          <a:ln w="9525">
            <a:solidFill>
              <a:srgbClr val="C5A55A"/>
            </a:solidFill>
          </a:ln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628501" y="4814739"/>
            <a:ext cx="128141" cy="70991"/>
          </a:xfrm>
          <a:prstGeom prst="ellipse">
            <a:avLst/>
          </a:prstGeom>
          <a:noFill/>
          <a:ln w="9525">
            <a:solidFill>
              <a:srgbClr val="C5A55A"/>
            </a:solidFill>
          </a:ln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799802" y="4814739"/>
            <a:ext cx="128141" cy="70991"/>
          </a:xfrm>
          <a:prstGeom prst="ellipse">
            <a:avLst/>
          </a:prstGeom>
          <a:noFill/>
          <a:ln w="9525">
            <a:solidFill>
              <a:srgbClr val="C5A55A">
                <a:alpha val="0"/>
              </a:srgbClr>
            </a:solidFill>
          </a:ln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1029444" y="4814739"/>
            <a:ext cx="128141" cy="70991"/>
          </a:xfrm>
          <a:prstGeom prst="ellipse">
            <a:avLst/>
          </a:prstGeom>
          <a:noFill/>
          <a:ln w="9525">
            <a:solidFill>
              <a:srgbClr val="C5A55A"/>
            </a:solidFill>
          </a:ln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1"/>
          <p:cNvSpPr/>
          <p:nvPr/>
        </p:nvSpPr>
        <p:spPr>
          <a:xfrm>
            <a:off x="1200745" y="4814739"/>
            <a:ext cx="128141" cy="70991"/>
          </a:xfrm>
          <a:prstGeom prst="ellipse">
            <a:avLst/>
          </a:prstGeom>
          <a:noFill/>
          <a:ln w="9525">
            <a:solidFill>
              <a:srgbClr val="C5A55A"/>
            </a:solidFill>
          </a:ln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0" y="5108079"/>
            <a:ext cx="9144000" cy="35421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100000">
                <a:srgbClr val="C5A55A">
                  <a:alpha val="20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2070" y="328315"/>
            <a:ext cx="57150" cy="257770"/>
          </a:xfrm>
          <a:prstGeom prst="roundRect">
            <a:avLst>
              <a:gd name="adj" fmla="val 51111"/>
            </a:avLst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43520" y="285750"/>
            <a:ext cx="529971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800" b="1" spc="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Harriet Tubman &amp; the Underground Railroad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543520" y="671810"/>
            <a:ext cx="429220" cy="21580"/>
          </a:xfrm>
          <a:prstGeom prst="roundRect">
            <a:avLst>
              <a:gd name="adj" fmla="val 64736"/>
            </a:avLst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72070" y="894011"/>
            <a:ext cx="3949005" cy="3530798"/>
          </a:xfrm>
          <a:prstGeom prst="roundRect">
            <a:avLst>
              <a:gd name="adj" fmla="val 2842"/>
            </a:avLst>
          </a:prstGeom>
          <a:solidFill>
            <a:srgbClr val="243557"/>
          </a:solidFill>
          <a:ln w="9525">
            <a:solidFill>
              <a:srgbClr val="C5A55A">
                <a:alpha val="18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632198" y="1104156"/>
            <a:ext cx="1428750" cy="1714500"/>
          </a:xfrm>
          <a:prstGeom prst="roundRect">
            <a:avLst>
              <a:gd name="adj" fmla="val 6044"/>
            </a:avLst>
          </a:prstGeom>
          <a:noFill/>
          <a:ln w="19050">
            <a:solidFill>
              <a:srgbClr val="C5A55A"/>
            </a:solidFill>
          </a:ln>
          <a:effectLst>
            <a:outerShdw sx="100000" sy="100000" kx="0" ky="0" algn="bl" rotWithShape="0" blurRad="228600" dist="57150" dir="5400000">
              <a:srgbClr val="000000">
                <a:alpha val="35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651248" y="1123206"/>
            <a:ext cx="1390650" cy="1676400"/>
          </a:xfrm>
          <a:prstGeom prst="roundRect">
            <a:avLst>
              <a:gd name="adj" fmla="val 6210"/>
            </a:avLst>
          </a:prstGeom>
        </p:spPr>
      </p:pic>
      <p:sp>
        <p:nvSpPr>
          <p:cNvPr id="8" name="Text 5"/>
          <p:cNvSpPr/>
          <p:nvPr/>
        </p:nvSpPr>
        <p:spPr>
          <a:xfrm>
            <a:off x="1713510" y="2946797"/>
            <a:ext cx="1265977" cy="236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60"/>
              </a:lnSpc>
              <a:spcAft>
                <a:spcPts val="230"/>
              </a:spcAft>
              <a:buNone/>
            </a:pPr>
            <a:r>
              <a:rPr lang="en-US" sz="124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Harriet Tubman</a:t>
            </a:r>
            <a:endParaRPr lang="en-US" sz="1240" dirty="0"/>
          </a:p>
        </p:txBody>
      </p:sp>
      <p:sp>
        <p:nvSpPr>
          <p:cNvPr id="9" name="Text 6"/>
          <p:cNvSpPr/>
          <p:nvPr/>
        </p:nvSpPr>
        <p:spPr>
          <a:xfrm>
            <a:off x="1107543" y="3212157"/>
            <a:ext cx="2478060" cy="360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353"/>
              </a:lnSpc>
              <a:spcAft>
                <a:spcPts val="900"/>
              </a:spcAft>
              <a:buNone/>
            </a:pPr>
            <a:r>
              <a:rPr lang="en-US" sz="82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Led countless enslaved people to freedom through extraordinary courage and unwavering faith.</a:t>
            </a:r>
            <a:endParaRPr lang="en-US" sz="820" dirty="0"/>
          </a:p>
        </p:txBody>
      </p:sp>
      <p:sp>
        <p:nvSpPr>
          <p:cNvPr id="10" name="Text 7"/>
          <p:cNvSpPr/>
          <p:nvPr/>
        </p:nvSpPr>
        <p:spPr>
          <a:xfrm>
            <a:off x="933301" y="3670250"/>
            <a:ext cx="950416" cy="251787"/>
          </a:xfrm>
          <a:prstGeom prst="roundRect">
            <a:avLst>
              <a:gd name="adj" fmla="val 5699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3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Moral Courage</a:t>
            </a:r>
            <a:endParaRPr lang="en-US" sz="730" dirty="0"/>
          </a:p>
        </p:txBody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421" y="3718331"/>
            <a:ext cx="132588" cy="13258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940868" y="3670250"/>
            <a:ext cx="909191" cy="251787"/>
          </a:xfrm>
          <a:prstGeom prst="roundRect">
            <a:avLst>
              <a:gd name="adj" fmla="val 5699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3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Perseverance</a:t>
            </a:r>
            <a:endParaRPr lang="en-US" sz="73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1988" y="3718331"/>
            <a:ext cx="132588" cy="13258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2907209" y="3670250"/>
            <a:ext cx="852636" cy="251787"/>
          </a:xfrm>
          <a:prstGeom prst="roundRect">
            <a:avLst>
              <a:gd name="adj" fmla="val 5699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3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Compassion</a:t>
            </a:r>
            <a:endParaRPr lang="en-US" sz="730" dirty="0"/>
          </a:p>
        </p:txBody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88329" y="3718331"/>
            <a:ext cx="132588" cy="13258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904851" y="3956298"/>
            <a:ext cx="883295" cy="251787"/>
          </a:xfrm>
          <a:prstGeom prst="roundRect">
            <a:avLst>
              <a:gd name="adj" fmla="val 5699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3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Self-Sacrifice</a:t>
            </a:r>
            <a:endParaRPr lang="en-US" sz="730" dirty="0"/>
          </a:p>
        </p:txBody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85971" y="4004378"/>
            <a:ext cx="132588" cy="132588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4549676" y="894011"/>
            <a:ext cx="13841" cy="3530798"/>
          </a:xfrm>
          <a:prstGeom prst="roundRect">
            <a:avLst>
              <a:gd name="adj" fmla="val 100932"/>
            </a:avLst>
          </a:prstGeom>
          <a:gradFill rotWithShape="1">
            <a:gsLst>
              <a:gs pos="0">
                <a:srgbClr val="000000">
                  <a:alpha val="0"/>
                </a:srgbClr>
              </a:gs>
              <a:gs pos="20000">
                <a:srgbClr val="C5A55A">
                  <a:alpha val="35000"/>
                </a:srgbClr>
              </a:gs>
              <a:gs pos="80000">
                <a:srgbClr val="C5A55A">
                  <a:alpha val="35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2"/>
          <p:cNvSpPr/>
          <p:nvPr/>
        </p:nvSpPr>
        <p:spPr>
          <a:xfrm>
            <a:off x="4792117" y="894011"/>
            <a:ext cx="3979813" cy="3530798"/>
          </a:xfrm>
          <a:prstGeom prst="roundRect">
            <a:avLst>
              <a:gd name="adj" fmla="val 2842"/>
            </a:avLst>
          </a:prstGeom>
          <a:solidFill>
            <a:srgbClr val="243557"/>
          </a:solidFill>
          <a:ln w="9525">
            <a:solidFill>
              <a:srgbClr val="C5A55A">
                <a:alpha val="18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3"/>
          <p:cNvSpPr/>
          <p:nvPr/>
        </p:nvSpPr>
        <p:spPr>
          <a:xfrm>
            <a:off x="5002262" y="1104156"/>
            <a:ext cx="299591" cy="299591"/>
          </a:xfrm>
          <a:prstGeom prst="ellipse">
            <a:avLst/>
          </a:pr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1" name="Image 5" descr="preencoded.png">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85764" y="1187657"/>
            <a:ext cx="132588" cy="132588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5388173" y="1135856"/>
            <a:ext cx="2192089" cy="2361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860"/>
              </a:lnSpc>
              <a:buNone/>
            </a:pPr>
            <a:r>
              <a:rPr lang="en-US" sz="124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The Underground Railroad</a:t>
            </a:r>
            <a:endParaRPr lang="en-US" sz="1240" dirty="0"/>
          </a:p>
        </p:txBody>
      </p:sp>
      <p:sp>
        <p:nvSpPr>
          <p:cNvPr id="23" name="Text 15"/>
          <p:cNvSpPr/>
          <p:nvPr/>
        </p:nvSpPr>
        <p:spPr>
          <a:xfrm>
            <a:off x="5002262" y="1518047"/>
            <a:ext cx="3630713" cy="369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86"/>
              </a:lnSpc>
              <a:spcAft>
                <a:spcPts val="1130"/>
              </a:spcAft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secret network of ordinary people who risked everything to help freedom seekers escape slavery.</a:t>
            </a:r>
            <a:endParaRPr lang="en-US" sz="840" dirty="0"/>
          </a:p>
        </p:txBody>
      </p:sp>
      <p:sp>
        <p:nvSpPr>
          <p:cNvPr id="24" name="Text 16"/>
          <p:cNvSpPr/>
          <p:nvPr/>
        </p:nvSpPr>
        <p:spPr>
          <a:xfrm>
            <a:off x="5002262" y="2013645"/>
            <a:ext cx="271760" cy="271760"/>
          </a:xfrm>
          <a:prstGeom prst="ellipse">
            <a:avLst/>
          </a:prstGeom>
          <a:solidFill>
            <a:srgbClr val="C5A55A">
              <a:alpha val="15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5" name="Image 6" descr="preencoded.png">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1848" y="2083231"/>
            <a:ext cx="132588" cy="132588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5360343" y="2013645"/>
            <a:ext cx="3265471" cy="3391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Conductors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guided freedom seekers along secret routes at great personal risk</a:t>
            </a:r>
            <a:endParaRPr lang="en-US" sz="820" dirty="0"/>
          </a:p>
        </p:txBody>
      </p:sp>
      <p:sp>
        <p:nvSpPr>
          <p:cNvPr id="27" name="Text 18"/>
          <p:cNvSpPr/>
          <p:nvPr/>
        </p:nvSpPr>
        <p:spPr>
          <a:xfrm>
            <a:off x="5002262" y="2436912"/>
            <a:ext cx="271760" cy="271760"/>
          </a:xfrm>
          <a:prstGeom prst="ellipse">
            <a:avLst/>
          </a:prstGeom>
          <a:solidFill>
            <a:srgbClr val="C5A55A">
              <a:alpha val="15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8" name="Image 7" descr="preencoded.png">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1848" y="2506498"/>
            <a:ext cx="132588" cy="132588"/>
          </a:xfrm>
          <a:prstGeom prst="rect">
            <a:avLst/>
          </a:prstGeom>
        </p:spPr>
      </p:pic>
      <p:sp>
        <p:nvSpPr>
          <p:cNvPr id="29" name="Text 19"/>
          <p:cNvSpPr/>
          <p:nvPr/>
        </p:nvSpPr>
        <p:spPr>
          <a:xfrm>
            <a:off x="5360343" y="2436912"/>
            <a:ext cx="3265471" cy="3391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Station Masters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sheltered travelers in safe houses, providing food and rest</a:t>
            </a:r>
            <a:endParaRPr lang="en-US" sz="820" dirty="0"/>
          </a:p>
        </p:txBody>
      </p:sp>
      <p:sp>
        <p:nvSpPr>
          <p:cNvPr id="30" name="Text 20"/>
          <p:cNvSpPr/>
          <p:nvPr/>
        </p:nvSpPr>
        <p:spPr>
          <a:xfrm>
            <a:off x="5002262" y="2860179"/>
            <a:ext cx="271760" cy="271760"/>
          </a:xfrm>
          <a:prstGeom prst="ellipse">
            <a:avLst/>
          </a:prstGeom>
          <a:solidFill>
            <a:srgbClr val="C5A55A">
              <a:alpha val="15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1" name="Image 8" descr="preencoded.png">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1848" y="2929765"/>
            <a:ext cx="132588" cy="132588"/>
          </a:xfrm>
          <a:prstGeom prst="rect">
            <a:avLst/>
          </a:prstGeom>
        </p:spPr>
      </p:pic>
      <p:sp>
        <p:nvSpPr>
          <p:cNvPr id="32" name="Text 21"/>
          <p:cNvSpPr/>
          <p:nvPr/>
        </p:nvSpPr>
        <p:spPr>
          <a:xfrm>
            <a:off x="5360343" y="2860179"/>
            <a:ext cx="3265471" cy="3391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Supporters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donated resources and spread information, proving righteousness is collective</a:t>
            </a:r>
            <a:endParaRPr lang="en-US" sz="820" dirty="0"/>
          </a:p>
        </p:txBody>
      </p:sp>
      <p:sp>
        <p:nvSpPr>
          <p:cNvPr id="33" name="Text 22"/>
          <p:cNvSpPr/>
          <p:nvPr/>
        </p:nvSpPr>
        <p:spPr>
          <a:xfrm>
            <a:off x="5002262" y="3742879"/>
            <a:ext cx="3559522" cy="485939"/>
          </a:xfrm>
          <a:prstGeom prst="roundRect">
            <a:avLst>
              <a:gd name="adj" fmla="val 11761"/>
            </a:avLst>
          </a:prstGeom>
          <a:solidFill>
            <a:srgbClr val="C5A55A">
              <a:alpha val="8000"/>
            </a:srgbClr>
          </a:solidFill>
          <a:ln/>
        </p:spPr>
        <p:txBody>
          <a:bodyPr wrap="none" lIns="114300" tIns="86360" rIns="114300" bIns="86360" rtlCol="0" anchor="t"/>
          <a:lstStyle/>
          <a:p>
            <a:pPr algn="l" indent="0" marL="0">
              <a:buNone/>
            </a:pPr>
            <a:r>
              <a:rPr lang="en-US" sz="76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"Righteous action is not limited to famous figures — it is found in every person who chooses justice over silence."</a:t>
            </a:r>
            <a:endParaRPr lang="en-US" sz="760" dirty="0"/>
          </a:p>
        </p:txBody>
      </p:sp>
      <p:sp>
        <p:nvSpPr>
          <p:cNvPr id="34" name="Text 23"/>
          <p:cNvSpPr/>
          <p:nvPr/>
        </p:nvSpPr>
        <p:spPr>
          <a:xfrm>
            <a:off x="372070" y="4582269"/>
            <a:ext cx="8399859" cy="360611"/>
          </a:xfrm>
          <a:prstGeom prst="rect">
            <a:avLst/>
          </a:prstGeom>
          <a:gradFill rotWithShape="1">
            <a:gsLst>
              <a:gs pos="0">
                <a:srgbClr val="C5A55A">
                  <a:alpha val="15000"/>
                </a:srgbClr>
              </a:gs>
              <a:gs pos="100000">
                <a:srgbClr val="C5A55A">
                  <a:alpha val="5000"/>
                </a:srgbClr>
              </a:gs>
            </a:gsLst>
            <a:lin ang="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5" name="Text 24"/>
          <p:cNvSpPr/>
          <p:nvPr/>
        </p:nvSpPr>
        <p:spPr>
          <a:xfrm>
            <a:off x="372070" y="4582269"/>
            <a:ext cx="28575" cy="360611"/>
          </a:xfrm>
          <a:prstGeom prst="rect">
            <a:avLst/>
          </a:pr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6" name="Image 9" descr="preencoded.png">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4812" y="4696280"/>
            <a:ext cx="132588" cy="132588"/>
          </a:xfrm>
          <a:prstGeom prst="rect">
            <a:avLst/>
          </a:prstGeom>
        </p:spPr>
      </p:pic>
      <p:sp>
        <p:nvSpPr>
          <p:cNvPr id="37" name="Text 25"/>
          <p:cNvSpPr/>
          <p:nvPr/>
        </p:nvSpPr>
        <p:spPr>
          <a:xfrm>
            <a:off x="790426" y="4682579"/>
            <a:ext cx="4935230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Discussion:</a:t>
            </a:r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What does Tubman's story tell us about personal conviction and righteous action?</a:t>
            </a:r>
            <a:endParaRPr lang="en-US" sz="8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1450" y="4542830"/>
            <a:ext cx="9525" cy="429220"/>
          </a:xfrm>
          <a:prstGeom prst="rect">
            <a:avLst/>
          </a:prstGeom>
          <a:solidFill>
            <a:srgbClr val="F0ECE4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8963025" y="4542830"/>
            <a:ext cx="9525" cy="429220"/>
          </a:xfrm>
          <a:prstGeom prst="rect">
            <a:avLst/>
          </a:prstGeom>
          <a:solidFill>
            <a:srgbClr val="F0ECE4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217045" y="335459"/>
            <a:ext cx="723957" cy="225326"/>
          </a:xfrm>
          <a:prstGeom prst="roundRect">
            <a:avLst>
              <a:gd name="adj" fmla="val 12963"/>
            </a:avLst>
          </a:prstGeom>
          <a:solidFill>
            <a:srgbClr val="C5A55A"/>
          </a:solidFill>
          <a:ln/>
        </p:spPr>
        <p:txBody>
          <a:bodyPr wrap="none" lIns="143510" tIns="43180" rIns="143510" bIns="43180" rtlCol="0" anchor="t"/>
          <a:lstStyle/>
          <a:p>
            <a:pPr algn="l" indent="0" marL="0">
              <a:buNone/>
            </a:pPr>
            <a:r>
              <a:rPr lang="en-US" sz="730" b="1" spc="170" kern="0" dirty="0">
                <a:solidFill>
                  <a:srgbClr val="1B2A4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UNIT 3</a:t>
            </a:r>
            <a:endParaRPr lang="en-US" sz="730" dirty="0"/>
          </a:p>
        </p:txBody>
      </p:sp>
      <p:sp>
        <p:nvSpPr>
          <p:cNvPr id="5" name="Text 3"/>
          <p:cNvSpPr/>
          <p:nvPr/>
        </p:nvSpPr>
        <p:spPr>
          <a:xfrm>
            <a:off x="1212072" y="704255"/>
            <a:ext cx="6719707" cy="326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68"/>
              </a:lnSpc>
              <a:spcAft>
                <a:spcPts val="450"/>
              </a:spcAft>
              <a:buNone/>
            </a:pPr>
            <a:r>
              <a:rPr lang="en-US" sz="2140" b="1" spc="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Nonviolent Resistance &amp; Righteous Leadership</a:t>
            </a:r>
            <a:endParaRPr lang="en-US" sz="2140" dirty="0"/>
          </a:p>
        </p:txBody>
      </p:sp>
      <p:sp>
        <p:nvSpPr>
          <p:cNvPr id="6" name="Text 4"/>
          <p:cNvSpPr/>
          <p:nvPr/>
        </p:nvSpPr>
        <p:spPr>
          <a:xfrm>
            <a:off x="4286250" y="1173807"/>
            <a:ext cx="571500" cy="13841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2098663" y="1315789"/>
            <a:ext cx="4946526" cy="203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605"/>
              </a:lnSpc>
              <a:spcAft>
                <a:spcPts val="2030"/>
              </a:spcAft>
              <a:buNone/>
            </a:pPr>
            <a:r>
              <a:rPr lang="en-US" sz="1070" i="1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can nonviolent resistance be a powerful expression of righteousness?</a:t>
            </a:r>
            <a:endParaRPr lang="en-US" sz="1070" dirty="0"/>
          </a:p>
        </p:txBody>
      </p:sp>
      <p:sp>
        <p:nvSpPr>
          <p:cNvPr id="8" name="Text 6"/>
          <p:cNvSpPr/>
          <p:nvPr/>
        </p:nvSpPr>
        <p:spPr>
          <a:xfrm>
            <a:off x="4565079" y="2864048"/>
            <a:ext cx="13841" cy="85725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857524" y="1562695"/>
            <a:ext cx="2715220" cy="2715220"/>
          </a:xfrm>
          <a:prstGeom prst="ellipse">
            <a:avLst/>
          </a:prstGeom>
          <a:gradFill rotWithShape="1">
            <a:gsLst>
              <a:gs pos="0">
                <a:srgbClr val="C5A55A">
                  <a:alpha val="12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2214265" y="1777305"/>
            <a:ext cx="2000250" cy="2500610"/>
          </a:xfrm>
          <a:prstGeom prst="roundRect">
            <a:avLst>
              <a:gd name="adj" fmla="val 4317"/>
            </a:avLst>
          </a:prstGeom>
          <a:solidFill>
            <a:srgbClr val="243557"/>
          </a:solidFill>
          <a:ln w="19050">
            <a:solidFill>
              <a:srgbClr val="C5A55A"/>
            </a:solidFill>
          </a:ln>
          <a:effectLst>
            <a:outerShdw sx="100000" sy="100000" kx="0" ky="0" algn="bl" rotWithShape="0" blurRad="228600" dist="57150" dir="5400000">
              <a:srgbClr val="000000">
                <a:alpha val="45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233315" y="1796355"/>
            <a:ext cx="1962150" cy="2462510"/>
          </a:xfrm>
          <a:prstGeom prst="roundRect">
            <a:avLst>
              <a:gd name="adj" fmla="val 4401"/>
            </a:avLst>
          </a:prstGeom>
        </p:spPr>
      </p:pic>
      <p:sp>
        <p:nvSpPr>
          <p:cNvPr id="12" name="Text 9"/>
          <p:cNvSpPr/>
          <p:nvPr/>
        </p:nvSpPr>
        <p:spPr>
          <a:xfrm>
            <a:off x="2324792" y="4392216"/>
            <a:ext cx="1779047" cy="236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60"/>
              </a:lnSpc>
              <a:buNone/>
            </a:pPr>
            <a:r>
              <a:rPr lang="en-US" sz="1240" spc="11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MAHATMA GANDHI</a:t>
            </a:r>
            <a:endParaRPr lang="en-US" sz="1240" dirty="0"/>
          </a:p>
        </p:txBody>
      </p:sp>
      <p:sp>
        <p:nvSpPr>
          <p:cNvPr id="13" name="Text 10"/>
          <p:cNvSpPr/>
          <p:nvPr/>
        </p:nvSpPr>
        <p:spPr>
          <a:xfrm>
            <a:off x="2861920" y="4657576"/>
            <a:ext cx="704939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185"/>
              </a:lnSpc>
              <a:buNone/>
            </a:pPr>
            <a:r>
              <a:rPr lang="en-US" sz="790" spc="60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1869 – 1948</a:t>
            </a:r>
            <a:endParaRPr lang="en-US" sz="790" dirty="0"/>
          </a:p>
        </p:txBody>
      </p:sp>
      <p:sp>
        <p:nvSpPr>
          <p:cNvPr id="14" name="Text 11"/>
          <p:cNvSpPr/>
          <p:nvPr/>
        </p:nvSpPr>
        <p:spPr>
          <a:xfrm>
            <a:off x="4571256" y="1562695"/>
            <a:ext cx="2715220" cy="2715220"/>
          </a:xfrm>
          <a:prstGeom prst="ellipse">
            <a:avLst/>
          </a:prstGeom>
          <a:gradFill rotWithShape="1">
            <a:gsLst>
              <a:gs pos="0">
                <a:srgbClr val="C5A55A">
                  <a:alpha val="12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4929485" y="1777305"/>
            <a:ext cx="2000250" cy="2500610"/>
          </a:xfrm>
          <a:prstGeom prst="roundRect">
            <a:avLst>
              <a:gd name="adj" fmla="val 4317"/>
            </a:avLst>
          </a:prstGeom>
          <a:solidFill>
            <a:srgbClr val="243557"/>
          </a:solidFill>
          <a:ln w="19050">
            <a:solidFill>
              <a:srgbClr val="C5A55A"/>
            </a:solidFill>
          </a:ln>
          <a:effectLst>
            <a:outerShdw sx="100000" sy="100000" kx="0" ky="0" algn="bl" rotWithShape="0" blurRad="228600" dist="57150" dir="5400000">
              <a:srgbClr val="000000">
                <a:alpha val="45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6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948535" y="1796355"/>
            <a:ext cx="1962150" cy="2462510"/>
          </a:xfrm>
          <a:prstGeom prst="roundRect">
            <a:avLst>
              <a:gd name="adj" fmla="val 4401"/>
            </a:avLst>
          </a:prstGeom>
        </p:spPr>
      </p:pic>
      <p:sp>
        <p:nvSpPr>
          <p:cNvPr id="17" name="Text 13"/>
          <p:cNvSpPr/>
          <p:nvPr/>
        </p:nvSpPr>
        <p:spPr>
          <a:xfrm>
            <a:off x="5023805" y="4392216"/>
            <a:ext cx="1811462" cy="236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60"/>
              </a:lnSpc>
              <a:buNone/>
            </a:pPr>
            <a:r>
              <a:rPr lang="en-US" sz="1240" spc="11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NELSON MANDELA</a:t>
            </a:r>
            <a:endParaRPr lang="en-US" sz="1240" dirty="0"/>
          </a:p>
        </p:txBody>
      </p:sp>
      <p:sp>
        <p:nvSpPr>
          <p:cNvPr id="18" name="Text 14"/>
          <p:cNvSpPr/>
          <p:nvPr/>
        </p:nvSpPr>
        <p:spPr>
          <a:xfrm>
            <a:off x="5577141" y="4657576"/>
            <a:ext cx="704939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185"/>
              </a:lnSpc>
              <a:buNone/>
            </a:pPr>
            <a:r>
              <a:rPr lang="en-US" sz="790" spc="60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1918 – 2013</a:t>
            </a:r>
            <a:endParaRPr lang="en-US" sz="790" dirty="0"/>
          </a:p>
        </p:txBody>
      </p:sp>
      <p:sp>
        <p:nvSpPr>
          <p:cNvPr id="19" name="Text 15"/>
          <p:cNvSpPr/>
          <p:nvPr/>
        </p:nvSpPr>
        <p:spPr>
          <a:xfrm>
            <a:off x="0" y="5114330"/>
            <a:ext cx="9144000" cy="29170"/>
          </a:xfrm>
          <a:prstGeom prst="rect">
            <a:avLst/>
          </a:prstGeom>
          <a:gradFill rotWithShape="1">
            <a:gsLst>
              <a:gs pos="5000">
                <a:srgbClr val="000000">
                  <a:alpha val="0"/>
                </a:srgbClr>
              </a:gs>
              <a:gs pos="30000">
                <a:srgbClr val="C5A55A">
                  <a:alpha val="50000"/>
                </a:srgbClr>
              </a:gs>
              <a:gs pos="70000">
                <a:srgbClr val="C5A55A">
                  <a:alpha val="50000"/>
                </a:srgbClr>
              </a:gs>
              <a:gs pos="95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9220" y="276820"/>
            <a:ext cx="257770" cy="21580"/>
          </a:xfrm>
          <a:prstGeom prst="roundRect">
            <a:avLst>
              <a:gd name="adj" fmla="val 64736"/>
            </a:avLst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87301" y="228600"/>
            <a:ext cx="391105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930"/>
              </a:lnSpc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3</a:t>
            </a:r>
            <a:endParaRPr lang="en-US" sz="620" dirty="0"/>
          </a:p>
        </p:txBody>
      </p:sp>
      <p:sp>
        <p:nvSpPr>
          <p:cNvPr id="4" name="Text 2"/>
          <p:cNvSpPr/>
          <p:nvPr/>
        </p:nvSpPr>
        <p:spPr>
          <a:xfrm>
            <a:off x="429220" y="389781"/>
            <a:ext cx="8865549" cy="274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Gandhi &amp; Mandela — Righteous Leaders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429220" y="821531"/>
            <a:ext cx="3935164" cy="3247281"/>
          </a:xfrm>
          <a:prstGeom prst="roundRect">
            <a:avLst>
              <a:gd name="adj" fmla="val 2659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29220" y="821531"/>
            <a:ext cx="3935164" cy="19050"/>
          </a:xfrm>
          <a:custGeom>
            <a:avLst/>
            <a:gdLst/>
            <a:ahLst/>
            <a:cxnLst/>
            <a:rect l="l" t="t" r="r" b="b"/>
            <a:pathLst>
              <a:path w="3935164" h="19050">
                <a:moveTo>
                  <a:pt x="86360" y="0"/>
                </a:moveTo>
                <a:lnTo>
                  <a:pt x="66220" y="2381"/>
                </a:lnTo>
                <a:lnTo>
                  <a:pt x="58078" y="4763"/>
                </a:lnTo>
                <a:lnTo>
                  <a:pt x="51968" y="7144"/>
                </a:lnTo>
                <a:lnTo>
                  <a:pt x="46934" y="9525"/>
                </a:lnTo>
                <a:lnTo>
                  <a:pt x="42603" y="11906"/>
                </a:lnTo>
                <a:lnTo>
                  <a:pt x="38783" y="14288"/>
                </a:lnTo>
                <a:lnTo>
                  <a:pt x="35358" y="16669"/>
                </a:lnTo>
                <a:lnTo>
                  <a:pt x="32254" y="19050"/>
                </a:lnTo>
                <a:lnTo>
                  <a:pt x="3902910" y="19050"/>
                </a:lnTo>
                <a:lnTo>
                  <a:pt x="3899806" y="16669"/>
                </a:lnTo>
                <a:lnTo>
                  <a:pt x="3896382" y="14288"/>
                </a:lnTo>
                <a:lnTo>
                  <a:pt x="3892562" y="11906"/>
                </a:lnTo>
                <a:lnTo>
                  <a:pt x="3888231" y="9525"/>
                </a:lnTo>
                <a:lnTo>
                  <a:pt x="3883197" y="7144"/>
                </a:lnTo>
                <a:lnTo>
                  <a:pt x="3877087" y="4763"/>
                </a:lnTo>
                <a:lnTo>
                  <a:pt x="3868944" y="2381"/>
                </a:lnTo>
                <a:lnTo>
                  <a:pt x="3848804" y="0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860798" y="1041202"/>
            <a:ext cx="1071860" cy="1322040"/>
          </a:xfrm>
          <a:prstGeom prst="roundRect">
            <a:avLst>
              <a:gd name="adj" fmla="val 5332"/>
            </a:avLst>
          </a:prstGeom>
          <a:noFill/>
          <a:ln w="19050">
            <a:solidFill>
              <a:srgbClr val="C5A55A"/>
            </a:solidFill>
          </a:ln>
          <a:effectLst>
            <a:outerShdw sx="100000" sy="100000" kx="0" ky="0" algn="bl" rotWithShape="0" blurRad="171450" dist="57150" dir="5400000">
              <a:srgbClr val="000000">
                <a:alpha val="40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879848" y="1060252"/>
            <a:ext cx="1033760" cy="1283940"/>
          </a:xfrm>
          <a:prstGeom prst="roundRect">
            <a:avLst>
              <a:gd name="adj" fmla="val 5528"/>
            </a:avLst>
          </a:prstGeom>
        </p:spPr>
      </p:pic>
      <p:sp>
        <p:nvSpPr>
          <p:cNvPr id="9" name="Text 6"/>
          <p:cNvSpPr/>
          <p:nvPr/>
        </p:nvSpPr>
        <p:spPr>
          <a:xfrm>
            <a:off x="1792784" y="2477542"/>
            <a:ext cx="1328842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95"/>
              </a:lnSpc>
              <a:buNone/>
            </a:pPr>
            <a:r>
              <a:rPr lang="en-US" sz="1130" b="1" spc="3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Mahatma Gandhi</a:t>
            </a:r>
            <a:endParaRPr lang="en-US" sz="1130" dirty="0"/>
          </a:p>
        </p:txBody>
      </p:sp>
      <p:sp>
        <p:nvSpPr>
          <p:cNvPr id="10" name="Text 7"/>
          <p:cNvSpPr/>
          <p:nvPr/>
        </p:nvSpPr>
        <p:spPr>
          <a:xfrm>
            <a:off x="2125563" y="2721918"/>
            <a:ext cx="596726" cy="123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75"/>
              </a:lnSpc>
              <a:buNone/>
            </a:pPr>
            <a:r>
              <a:rPr lang="en-US" sz="650" spc="60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1869 – 1948</a:t>
            </a:r>
            <a:endParaRPr lang="en-US" sz="650" dirty="0"/>
          </a:p>
        </p:txBody>
      </p:sp>
      <p:sp>
        <p:nvSpPr>
          <p:cNvPr id="11" name="Text 8"/>
          <p:cNvSpPr/>
          <p:nvPr/>
        </p:nvSpPr>
        <p:spPr>
          <a:xfrm>
            <a:off x="614511" y="2989213"/>
            <a:ext cx="35421" cy="35421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707082" y="2946053"/>
            <a:ext cx="3541452" cy="2940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102"/>
              </a:lnSpc>
              <a:buNone/>
            </a:pPr>
            <a:r>
              <a:rPr lang="en-US" sz="76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Practiced nonviolent resistance (satyagraha) to lead India to independence from British rule</a:t>
            </a:r>
            <a:endParaRPr lang="en-US" sz="760" dirty="0"/>
          </a:p>
        </p:txBody>
      </p:sp>
      <p:sp>
        <p:nvSpPr>
          <p:cNvPr id="13" name="Text 10"/>
          <p:cNvSpPr/>
          <p:nvPr/>
        </p:nvSpPr>
        <p:spPr>
          <a:xfrm>
            <a:off x="614511" y="3318718"/>
            <a:ext cx="35421" cy="35421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1"/>
          <p:cNvSpPr/>
          <p:nvPr/>
        </p:nvSpPr>
        <p:spPr>
          <a:xfrm>
            <a:off x="707082" y="3275558"/>
            <a:ext cx="3461177" cy="14004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102"/>
              </a:lnSpc>
              <a:buNone/>
            </a:pPr>
            <a:r>
              <a:rPr lang="en-US" sz="76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Spent years in prison for his beliefs, yet never wavered from his principles</a:t>
            </a:r>
            <a:endParaRPr lang="en-US" sz="760" dirty="0"/>
          </a:p>
        </p:txBody>
      </p:sp>
      <p:sp>
        <p:nvSpPr>
          <p:cNvPr id="15" name="Text 12"/>
          <p:cNvSpPr/>
          <p:nvPr/>
        </p:nvSpPr>
        <p:spPr>
          <a:xfrm>
            <a:off x="821010" y="3536007"/>
            <a:ext cx="3151436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930"/>
              </a:lnSpc>
              <a:buNone/>
            </a:pPr>
            <a:r>
              <a:rPr lang="en-US" sz="620" b="1" spc="80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PRINCIPLES</a:t>
            </a:r>
            <a:endParaRPr lang="en-US" sz="620" dirty="0"/>
          </a:p>
        </p:txBody>
      </p:sp>
      <p:sp>
        <p:nvSpPr>
          <p:cNvPr id="16" name="Text 13"/>
          <p:cNvSpPr/>
          <p:nvPr/>
        </p:nvSpPr>
        <p:spPr>
          <a:xfrm>
            <a:off x="985838" y="3717280"/>
            <a:ext cx="440085" cy="198254"/>
          </a:xfrm>
          <a:prstGeom prst="roundRect">
            <a:avLst>
              <a:gd name="adj" fmla="val 72387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TRUTH</a:t>
            </a:r>
            <a:endParaRPr lang="en-US" sz="620" dirty="0"/>
          </a:p>
        </p:txBody>
      </p:sp>
      <p:sp>
        <p:nvSpPr>
          <p:cNvPr id="17" name="Text 14"/>
          <p:cNvSpPr/>
          <p:nvPr/>
        </p:nvSpPr>
        <p:spPr>
          <a:xfrm>
            <a:off x="1482923" y="3717280"/>
            <a:ext cx="765423" cy="198254"/>
          </a:xfrm>
          <a:prstGeom prst="roundRect">
            <a:avLst>
              <a:gd name="adj" fmla="val 72387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NONVIOLENCE</a:t>
            </a:r>
            <a:endParaRPr lang="en-US" sz="620" dirty="0"/>
          </a:p>
        </p:txBody>
      </p:sp>
      <p:sp>
        <p:nvSpPr>
          <p:cNvPr id="18" name="Text 15"/>
          <p:cNvSpPr/>
          <p:nvPr/>
        </p:nvSpPr>
        <p:spPr>
          <a:xfrm>
            <a:off x="2305348" y="3717280"/>
            <a:ext cx="603052" cy="198254"/>
          </a:xfrm>
          <a:prstGeom prst="roundRect">
            <a:avLst>
              <a:gd name="adj" fmla="val 72387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INTEGRITY</a:t>
            </a:r>
            <a:endParaRPr lang="en-US" sz="620" dirty="0"/>
          </a:p>
        </p:txBody>
      </p:sp>
      <p:sp>
        <p:nvSpPr>
          <p:cNvPr id="19" name="Text 16"/>
          <p:cNvSpPr/>
          <p:nvPr/>
        </p:nvSpPr>
        <p:spPr>
          <a:xfrm>
            <a:off x="2965400" y="3717280"/>
            <a:ext cx="842218" cy="198254"/>
          </a:xfrm>
          <a:prstGeom prst="roundRect">
            <a:avLst>
              <a:gd name="adj" fmla="val 72387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PERSEVERANCE</a:t>
            </a:r>
            <a:endParaRPr lang="en-US" sz="620" dirty="0"/>
          </a:p>
        </p:txBody>
      </p:sp>
      <p:sp>
        <p:nvSpPr>
          <p:cNvPr id="20" name="Text 17"/>
          <p:cNvSpPr/>
          <p:nvPr/>
        </p:nvSpPr>
        <p:spPr>
          <a:xfrm>
            <a:off x="4565005" y="821531"/>
            <a:ext cx="13841" cy="3247281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8"/>
          <p:cNvSpPr/>
          <p:nvPr/>
        </p:nvSpPr>
        <p:spPr>
          <a:xfrm>
            <a:off x="4779466" y="821531"/>
            <a:ext cx="3935313" cy="3247281"/>
          </a:xfrm>
          <a:prstGeom prst="roundRect">
            <a:avLst>
              <a:gd name="adj" fmla="val 2659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19"/>
          <p:cNvSpPr/>
          <p:nvPr/>
        </p:nvSpPr>
        <p:spPr>
          <a:xfrm>
            <a:off x="4779466" y="821531"/>
            <a:ext cx="3935313" cy="19050"/>
          </a:xfrm>
          <a:custGeom>
            <a:avLst/>
            <a:gdLst/>
            <a:ahLst/>
            <a:cxnLst/>
            <a:rect l="l" t="t" r="r" b="b"/>
            <a:pathLst>
              <a:path w="3935313" h="19050">
                <a:moveTo>
                  <a:pt x="86360" y="0"/>
                </a:moveTo>
                <a:lnTo>
                  <a:pt x="66220" y="2381"/>
                </a:lnTo>
                <a:lnTo>
                  <a:pt x="58078" y="4763"/>
                </a:lnTo>
                <a:lnTo>
                  <a:pt x="51968" y="7144"/>
                </a:lnTo>
                <a:lnTo>
                  <a:pt x="46934" y="9525"/>
                </a:lnTo>
                <a:lnTo>
                  <a:pt x="42603" y="11906"/>
                </a:lnTo>
                <a:lnTo>
                  <a:pt x="38783" y="14288"/>
                </a:lnTo>
                <a:lnTo>
                  <a:pt x="35358" y="16669"/>
                </a:lnTo>
                <a:lnTo>
                  <a:pt x="32254" y="19050"/>
                </a:lnTo>
                <a:lnTo>
                  <a:pt x="3903059" y="19050"/>
                </a:lnTo>
                <a:lnTo>
                  <a:pt x="3899955" y="16669"/>
                </a:lnTo>
                <a:lnTo>
                  <a:pt x="3896531" y="14288"/>
                </a:lnTo>
                <a:lnTo>
                  <a:pt x="3892710" y="11906"/>
                </a:lnTo>
                <a:lnTo>
                  <a:pt x="3888380" y="9525"/>
                </a:lnTo>
                <a:lnTo>
                  <a:pt x="3883346" y="7144"/>
                </a:lnTo>
                <a:lnTo>
                  <a:pt x="3877236" y="4763"/>
                </a:lnTo>
                <a:lnTo>
                  <a:pt x="3869093" y="2381"/>
                </a:lnTo>
                <a:lnTo>
                  <a:pt x="3848953" y="0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0"/>
          <p:cNvSpPr/>
          <p:nvPr/>
        </p:nvSpPr>
        <p:spPr>
          <a:xfrm>
            <a:off x="6211193" y="1041202"/>
            <a:ext cx="1071860" cy="1322040"/>
          </a:xfrm>
          <a:prstGeom prst="roundRect">
            <a:avLst>
              <a:gd name="adj" fmla="val 5332"/>
            </a:avLst>
          </a:prstGeom>
          <a:noFill/>
          <a:ln w="19050">
            <a:solidFill>
              <a:srgbClr val="C5A55A"/>
            </a:solidFill>
          </a:ln>
          <a:effectLst>
            <a:outerShdw sx="100000" sy="100000" kx="0" ky="0" algn="bl" rotWithShape="0" blurRad="171450" dist="57150" dir="5400000">
              <a:srgbClr val="000000">
                <a:alpha val="40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4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6230243" y="1060252"/>
            <a:ext cx="1033760" cy="1283940"/>
          </a:xfrm>
          <a:prstGeom prst="roundRect">
            <a:avLst>
              <a:gd name="adj" fmla="val 5528"/>
            </a:avLst>
          </a:prstGeom>
        </p:spPr>
      </p:pic>
      <p:sp>
        <p:nvSpPr>
          <p:cNvPr id="25" name="Text 21"/>
          <p:cNvSpPr/>
          <p:nvPr/>
        </p:nvSpPr>
        <p:spPr>
          <a:xfrm>
            <a:off x="6174879" y="2477542"/>
            <a:ext cx="1258937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95"/>
              </a:lnSpc>
              <a:buNone/>
            </a:pPr>
            <a:r>
              <a:rPr lang="en-US" sz="1130" b="1" spc="3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Nelson Mandela</a:t>
            </a:r>
            <a:endParaRPr lang="en-US" sz="1130" dirty="0"/>
          </a:p>
        </p:txBody>
      </p:sp>
      <p:sp>
        <p:nvSpPr>
          <p:cNvPr id="26" name="Text 22"/>
          <p:cNvSpPr/>
          <p:nvPr/>
        </p:nvSpPr>
        <p:spPr>
          <a:xfrm>
            <a:off x="6475809" y="2721918"/>
            <a:ext cx="596726" cy="123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75"/>
              </a:lnSpc>
              <a:buNone/>
            </a:pPr>
            <a:r>
              <a:rPr lang="en-US" sz="650" spc="60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1918 – 2013</a:t>
            </a:r>
            <a:endParaRPr lang="en-US" sz="650" dirty="0"/>
          </a:p>
        </p:txBody>
      </p:sp>
      <p:sp>
        <p:nvSpPr>
          <p:cNvPr id="27" name="Text 23"/>
          <p:cNvSpPr/>
          <p:nvPr/>
        </p:nvSpPr>
        <p:spPr>
          <a:xfrm>
            <a:off x="4964757" y="2989213"/>
            <a:ext cx="35421" cy="35421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4"/>
          <p:cNvSpPr/>
          <p:nvPr/>
        </p:nvSpPr>
        <p:spPr>
          <a:xfrm>
            <a:off x="5057329" y="2946053"/>
            <a:ext cx="3361640" cy="14004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102"/>
              </a:lnSpc>
              <a:buNone/>
            </a:pPr>
            <a:r>
              <a:rPr lang="en-US" sz="76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Fought apartheid in South Africa and endured 27 years of imprisonment</a:t>
            </a:r>
            <a:endParaRPr lang="en-US" sz="760" dirty="0"/>
          </a:p>
        </p:txBody>
      </p:sp>
      <p:sp>
        <p:nvSpPr>
          <p:cNvPr id="29" name="Text 25"/>
          <p:cNvSpPr/>
          <p:nvPr/>
        </p:nvSpPr>
        <p:spPr>
          <a:xfrm>
            <a:off x="4964757" y="3178671"/>
            <a:ext cx="35421" cy="35421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6"/>
          <p:cNvSpPr/>
          <p:nvPr/>
        </p:nvSpPr>
        <p:spPr>
          <a:xfrm>
            <a:off x="5057329" y="3135511"/>
            <a:ext cx="3541603" cy="2940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102"/>
              </a:lnSpc>
              <a:buNone/>
            </a:pPr>
            <a:r>
              <a:rPr lang="en-US" sz="76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Chose forgiveness over revenge, uniting a deeply divided nation through moral leadership</a:t>
            </a:r>
            <a:endParaRPr lang="en-US" sz="760" dirty="0"/>
          </a:p>
        </p:txBody>
      </p:sp>
      <p:sp>
        <p:nvSpPr>
          <p:cNvPr id="31" name="Text 27"/>
          <p:cNvSpPr/>
          <p:nvPr/>
        </p:nvSpPr>
        <p:spPr>
          <a:xfrm>
            <a:off x="5229850" y="3536007"/>
            <a:ext cx="3034546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930"/>
              </a:lnSpc>
              <a:buNone/>
            </a:pPr>
            <a:r>
              <a:rPr lang="en-US" sz="620" b="1" spc="80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PRINCIPLES</a:t>
            </a:r>
            <a:endParaRPr lang="en-US" sz="620" dirty="0"/>
          </a:p>
        </p:txBody>
      </p:sp>
      <p:sp>
        <p:nvSpPr>
          <p:cNvPr id="32" name="Text 28"/>
          <p:cNvSpPr/>
          <p:nvPr/>
        </p:nvSpPr>
        <p:spPr>
          <a:xfrm>
            <a:off x="5389364" y="3717280"/>
            <a:ext cx="756642" cy="198254"/>
          </a:xfrm>
          <a:prstGeom prst="roundRect">
            <a:avLst>
              <a:gd name="adj" fmla="val 72387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FORGIVENESS</a:t>
            </a:r>
            <a:endParaRPr lang="en-US" sz="620" dirty="0"/>
          </a:p>
        </p:txBody>
      </p:sp>
      <p:sp>
        <p:nvSpPr>
          <p:cNvPr id="33" name="Text 29"/>
          <p:cNvSpPr/>
          <p:nvPr/>
        </p:nvSpPr>
        <p:spPr>
          <a:xfrm>
            <a:off x="6203007" y="3717280"/>
            <a:ext cx="867519" cy="198254"/>
          </a:xfrm>
          <a:prstGeom prst="roundRect">
            <a:avLst>
              <a:gd name="adj" fmla="val 72387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RECONCILIATION</a:t>
            </a:r>
            <a:endParaRPr lang="en-US" sz="620" dirty="0"/>
          </a:p>
        </p:txBody>
      </p:sp>
      <p:sp>
        <p:nvSpPr>
          <p:cNvPr id="34" name="Text 30"/>
          <p:cNvSpPr/>
          <p:nvPr/>
        </p:nvSpPr>
        <p:spPr>
          <a:xfrm>
            <a:off x="7127528" y="3717280"/>
            <a:ext cx="510778" cy="198254"/>
          </a:xfrm>
          <a:prstGeom prst="roundRect">
            <a:avLst>
              <a:gd name="adj" fmla="val 72387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JUSTICE</a:t>
            </a:r>
            <a:endParaRPr lang="en-US" sz="620" dirty="0"/>
          </a:p>
        </p:txBody>
      </p:sp>
      <p:sp>
        <p:nvSpPr>
          <p:cNvPr id="35" name="Text 31"/>
          <p:cNvSpPr/>
          <p:nvPr/>
        </p:nvSpPr>
        <p:spPr>
          <a:xfrm>
            <a:off x="7695307" y="3717280"/>
            <a:ext cx="409575" cy="198254"/>
          </a:xfrm>
          <a:prstGeom prst="roundRect">
            <a:avLst>
              <a:gd name="adj" fmla="val 72387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UNITY</a:t>
            </a:r>
            <a:endParaRPr lang="en-US" sz="620" dirty="0"/>
          </a:p>
        </p:txBody>
      </p:sp>
      <p:sp>
        <p:nvSpPr>
          <p:cNvPr id="36" name="Text 32"/>
          <p:cNvSpPr/>
          <p:nvPr/>
        </p:nvSpPr>
        <p:spPr>
          <a:xfrm>
            <a:off x="429220" y="4212282"/>
            <a:ext cx="8285559" cy="493812"/>
          </a:xfrm>
          <a:prstGeom prst="roundRect">
            <a:avLst>
              <a:gd name="adj" fmla="val 14402"/>
            </a:avLst>
          </a:prstGeom>
          <a:gradFill rotWithShape="1">
            <a:gsLst>
              <a:gs pos="0">
                <a:srgbClr val="C5A55A">
                  <a:alpha val="12000"/>
                </a:srgbClr>
              </a:gs>
              <a:gs pos="100000">
                <a:srgbClr val="C5A55A">
                  <a:alpha val="6000"/>
                </a:srgbClr>
              </a:gs>
            </a:gsLst>
            <a:lin ang="2700000" scaled="1"/>
          </a:gradFill>
          <a:ln w="9525">
            <a:solidFill>
              <a:srgbClr val="C5A55A">
                <a:alpha val="2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7" name="Image 2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366" y="4383881"/>
            <a:ext cx="200620" cy="150465"/>
          </a:xfrm>
          <a:prstGeom prst="rect">
            <a:avLst/>
          </a:prstGeom>
        </p:spPr>
      </p:pic>
      <p:sp>
        <p:nvSpPr>
          <p:cNvPr id="38" name="Text 33"/>
          <p:cNvSpPr/>
          <p:nvPr/>
        </p:nvSpPr>
        <p:spPr>
          <a:xfrm>
            <a:off x="940296" y="4322118"/>
            <a:ext cx="4235038" cy="10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840"/>
              </a:lnSpc>
              <a:buNone/>
            </a:pPr>
            <a:r>
              <a:rPr lang="en-US" sz="560" b="1" spc="11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DISCUSSION PROMPT</a:t>
            </a:r>
            <a:endParaRPr lang="en-US" sz="560" dirty="0"/>
          </a:p>
        </p:txBody>
      </p:sp>
      <p:sp>
        <p:nvSpPr>
          <p:cNvPr id="39" name="Text 34"/>
          <p:cNvSpPr/>
          <p:nvPr/>
        </p:nvSpPr>
        <p:spPr>
          <a:xfrm>
            <a:off x="940296" y="4450407"/>
            <a:ext cx="4235038" cy="145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48"/>
              </a:lnSpc>
              <a:buNone/>
            </a:pPr>
            <a:r>
              <a:rPr lang="en-US" sz="820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"Both spent time in prison. How does suffering for a cause relate to righteousness?"</a:t>
            </a:r>
            <a:endParaRPr lang="en-US" sz="8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PptxGenJS Presentation</dc:subject>
  <dc:creator>docgen</dc:creator>
  <cp:lastModifiedBy>docgen</cp:lastModifiedBy>
  <cp:revision>1</cp:revision>
  <dcterms:created xsi:type="dcterms:W3CDTF">2026-04-22T17:24:36Z</dcterms:created>
  <dcterms:modified xsi:type="dcterms:W3CDTF">2026-04-22T17:24:36Z</dcterms:modified>
</cp:coreProperties>
</file>